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58" r:id="rId4"/>
    <p:sldId id="260" r:id="rId5"/>
    <p:sldId id="261" r:id="rId6"/>
    <p:sldId id="263" r:id="rId7"/>
  </p:sldIdLst>
  <p:sldSz cx="24377650" cy="13716000"/>
  <p:notesSz cx="6858000" cy="9144000"/>
  <p:embeddedFontLst>
    <p:embeddedFont>
      <p:font typeface="Lato Light" panose="020F0302020204030204" pitchFamily="3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39">
          <p15:clr>
            <a:srgbClr val="A4A3A4"/>
          </p15:clr>
        </p15:guide>
        <p15:guide id="2" pos="15355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SVfI0Lfl+BXXa4Mpd6M3JP/FH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A8"/>
    <a:srgbClr val="C4281A"/>
    <a:srgbClr val="C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9A4CDD-321A-8DA0-74CC-1B6CE90906D9}" v="1039" dt="2024-12-16T11:42:42.584"/>
  </p1510:revLst>
</p1510:revInfo>
</file>

<file path=ppt/tableStyles.xml><?xml version="1.0" encoding="utf-8"?>
<a:tblStyleLst xmlns:a="http://schemas.openxmlformats.org/drawingml/2006/main" def="{341EA816-C606-452D-8D36-F02B47063EF0}">
  <a:tblStyle styleId="{341EA816-C606-452D-8D36-F02B47063EF0}" styleName="Table_0">
    <a:wholeTbl>
      <a:tcTxStyle b="off" i="off">
        <a:font>
          <a:latin typeface="Lato Light"/>
          <a:ea typeface="Lato Light"/>
          <a:cs typeface="Lato Light"/>
        </a:font>
        <a:srgbClr val="91969B"/>
      </a:tcTxStyle>
      <a:tcStyle>
        <a:tcBdr>
          <a:left>
            <a:ln w="12700" cap="flat" cmpd="sng">
              <a:solidFill>
                <a:srgbClr val="91969B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91969B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91969B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91969B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91969B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91969B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 snapToGrid="0">
      <p:cViewPr varScale="1">
        <p:scale>
          <a:sx n="66" d="100"/>
          <a:sy n="66" d="100"/>
        </p:scale>
        <p:origin x="376" y="216"/>
      </p:cViewPr>
      <p:guideLst>
        <p:guide orient="horz" pos="8639"/>
        <p:guide pos="15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506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9F51A355-1553-B8B5-354B-18CA9F618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>
            <a:extLst>
              <a:ext uri="{FF2B5EF4-FFF2-40B4-BE49-F238E27FC236}">
                <a16:creationId xmlns:a16="http://schemas.microsoft.com/office/drawing/2014/main" id="{617D3942-DF08-F0E4-C3E6-139EA39DF1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</p:txBody>
      </p:sp>
      <p:sp>
        <p:nvSpPr>
          <p:cNvPr id="68" name="Google Shape;68;p2:notes">
            <a:extLst>
              <a:ext uri="{FF2B5EF4-FFF2-40B4-BE49-F238E27FC236}">
                <a16:creationId xmlns:a16="http://schemas.microsoft.com/office/drawing/2014/main" id="{381F8C84-A9AB-BC8B-E08F-E5FF592F4F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9274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4EBFD8C3-0CF5-C06E-85B8-1A56C08DE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>
            <a:extLst>
              <a:ext uri="{FF2B5EF4-FFF2-40B4-BE49-F238E27FC236}">
                <a16:creationId xmlns:a16="http://schemas.microsoft.com/office/drawing/2014/main" id="{6B502992-1000-1825-4AD4-229967DBC5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</p:txBody>
      </p:sp>
      <p:sp>
        <p:nvSpPr>
          <p:cNvPr id="68" name="Google Shape;68;p2:notes">
            <a:extLst>
              <a:ext uri="{FF2B5EF4-FFF2-40B4-BE49-F238E27FC236}">
                <a16:creationId xmlns:a16="http://schemas.microsoft.com/office/drawing/2014/main" id="{753AC53E-02F1-3A4F-8BB7-B1B83E161C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1550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880F1808-7290-8B5E-B5B2-BF874A3A5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>
            <a:extLst>
              <a:ext uri="{FF2B5EF4-FFF2-40B4-BE49-F238E27FC236}">
                <a16:creationId xmlns:a16="http://schemas.microsoft.com/office/drawing/2014/main" id="{23706A14-2F14-6BF6-70C2-ACDC1C01F0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</p:txBody>
      </p:sp>
      <p:sp>
        <p:nvSpPr>
          <p:cNvPr id="68" name="Google Shape;68;p2:notes">
            <a:extLst>
              <a:ext uri="{FF2B5EF4-FFF2-40B4-BE49-F238E27FC236}">
                <a16:creationId xmlns:a16="http://schemas.microsoft.com/office/drawing/2014/main" id="{5BD1F557-0D1F-7AD0-15F5-55F25D19F5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2807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7A00C156-79B0-BE6B-68F8-F628DF840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>
            <a:extLst>
              <a:ext uri="{FF2B5EF4-FFF2-40B4-BE49-F238E27FC236}">
                <a16:creationId xmlns:a16="http://schemas.microsoft.com/office/drawing/2014/main" id="{47B611C4-419F-CEB3-A01A-7A1B62CB29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</p:txBody>
      </p:sp>
      <p:sp>
        <p:nvSpPr>
          <p:cNvPr id="68" name="Google Shape;68;p2:notes">
            <a:extLst>
              <a:ext uri="{FF2B5EF4-FFF2-40B4-BE49-F238E27FC236}">
                <a16:creationId xmlns:a16="http://schemas.microsoft.com/office/drawing/2014/main" id="{DE10246F-27FD-68A0-882D-A5DD506645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469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Image">
  <p:cSld name="BigImag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>
            <a:spLocks noGrp="1"/>
          </p:cNvSpPr>
          <p:nvPr>
            <p:ph type="pic" idx="2"/>
          </p:nvPr>
        </p:nvSpPr>
        <p:spPr>
          <a:xfrm>
            <a:off x="-3176" y="0"/>
            <a:ext cx="24377651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Phone with image">
  <p:cSld name="4_iPhone with imag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>
            <a:spLocks noGrp="1"/>
          </p:cNvSpPr>
          <p:nvPr>
            <p:ph type="pic" idx="2"/>
          </p:nvPr>
        </p:nvSpPr>
        <p:spPr>
          <a:xfrm>
            <a:off x="-3176" y="0"/>
            <a:ext cx="24377651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6"/>
          <p:cNvSpPr>
            <a:spLocks noGrp="1"/>
          </p:cNvSpPr>
          <p:nvPr>
            <p:ph type="pic" idx="3"/>
          </p:nvPr>
        </p:nvSpPr>
        <p:spPr>
          <a:xfrm>
            <a:off x="2957703" y="5028746"/>
            <a:ext cx="7514131" cy="47075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">
  <p:cSld name="1_About U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>
            <a:spLocks noGrp="1"/>
          </p:cNvSpPr>
          <p:nvPr>
            <p:ph type="pic" idx="2"/>
          </p:nvPr>
        </p:nvSpPr>
        <p:spPr>
          <a:xfrm>
            <a:off x="2780760" y="4356101"/>
            <a:ext cx="18814909" cy="50672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c Mockup">
  <p:cSld name="iMac Mockup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>
            <a:spLocks noGrp="1"/>
          </p:cNvSpPr>
          <p:nvPr>
            <p:ph type="pic" idx="2"/>
          </p:nvPr>
        </p:nvSpPr>
        <p:spPr>
          <a:xfrm>
            <a:off x="8607122" y="3400947"/>
            <a:ext cx="7235533" cy="435358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b Mockup">
  <p:cSld name="Web Mockup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>
            <a:spLocks noGrp="1"/>
          </p:cNvSpPr>
          <p:nvPr>
            <p:ph type="pic" idx="2"/>
          </p:nvPr>
        </p:nvSpPr>
        <p:spPr>
          <a:xfrm>
            <a:off x="6909546" y="4026454"/>
            <a:ext cx="10572304" cy="595510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The Squad 2">
  <p:cSld name="Meet The Squad 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>
            <a:spLocks noGrp="1"/>
          </p:cNvSpPr>
          <p:nvPr>
            <p:ph type="pic" idx="2"/>
          </p:nvPr>
        </p:nvSpPr>
        <p:spPr>
          <a:xfrm>
            <a:off x="18445731" y="3933866"/>
            <a:ext cx="3405721" cy="3846705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11"/>
          <p:cNvSpPr>
            <a:spLocks noGrp="1"/>
          </p:cNvSpPr>
          <p:nvPr>
            <p:ph type="pic" idx="3"/>
          </p:nvPr>
        </p:nvSpPr>
        <p:spPr>
          <a:xfrm>
            <a:off x="10491595" y="3933866"/>
            <a:ext cx="3405721" cy="3846705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1"/>
          <p:cNvSpPr>
            <a:spLocks noGrp="1"/>
          </p:cNvSpPr>
          <p:nvPr>
            <p:ph type="pic" idx="4"/>
          </p:nvPr>
        </p:nvSpPr>
        <p:spPr>
          <a:xfrm>
            <a:off x="6503387" y="3933866"/>
            <a:ext cx="3405721" cy="3846705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1"/>
          <p:cNvSpPr>
            <a:spLocks noGrp="1"/>
          </p:cNvSpPr>
          <p:nvPr>
            <p:ph type="pic" idx="5"/>
          </p:nvPr>
        </p:nvSpPr>
        <p:spPr>
          <a:xfrm>
            <a:off x="2537459" y="3933866"/>
            <a:ext cx="3405721" cy="384670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1"/>
          <p:cNvSpPr>
            <a:spLocks noGrp="1"/>
          </p:cNvSpPr>
          <p:nvPr>
            <p:ph type="pic" idx="6"/>
          </p:nvPr>
        </p:nvSpPr>
        <p:spPr>
          <a:xfrm>
            <a:off x="14457523" y="3933866"/>
            <a:ext cx="3405721" cy="384670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eet The Squad 2">
  <p:cSld name="1_Meet The Squad 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>
            <a:spLocks noGrp="1"/>
          </p:cNvSpPr>
          <p:nvPr>
            <p:ph type="pic" idx="2"/>
          </p:nvPr>
        </p:nvSpPr>
        <p:spPr>
          <a:xfrm>
            <a:off x="18345491" y="3428825"/>
            <a:ext cx="4015374" cy="4012814"/>
          </a:xfrm>
          <a:prstGeom prst="ellipse">
            <a:avLst/>
          </a:prstGeom>
          <a:noFill/>
          <a:ln>
            <a:noFill/>
          </a:ln>
        </p:spPr>
      </p:sp>
      <p:sp>
        <p:nvSpPr>
          <p:cNvPr id="34" name="Google Shape;34;p12"/>
          <p:cNvSpPr>
            <a:spLocks noGrp="1"/>
          </p:cNvSpPr>
          <p:nvPr>
            <p:ph type="pic" idx="3"/>
          </p:nvPr>
        </p:nvSpPr>
        <p:spPr>
          <a:xfrm>
            <a:off x="12797647" y="3428825"/>
            <a:ext cx="4015374" cy="4012814"/>
          </a:xfrm>
          <a:prstGeom prst="ellipse">
            <a:avLst/>
          </a:prstGeom>
          <a:noFill/>
          <a:ln>
            <a:noFill/>
          </a:ln>
        </p:spPr>
      </p:sp>
      <p:sp>
        <p:nvSpPr>
          <p:cNvPr id="35" name="Google Shape;35;p12"/>
          <p:cNvSpPr>
            <a:spLocks noGrp="1"/>
          </p:cNvSpPr>
          <p:nvPr>
            <p:ph type="pic" idx="4"/>
          </p:nvPr>
        </p:nvSpPr>
        <p:spPr>
          <a:xfrm>
            <a:off x="7436808" y="3428825"/>
            <a:ext cx="4015374" cy="4012814"/>
          </a:xfrm>
          <a:prstGeom prst="ellipse">
            <a:avLst/>
          </a:prstGeom>
          <a:noFill/>
          <a:ln>
            <a:noFill/>
          </a:ln>
        </p:spPr>
      </p:sp>
      <p:sp>
        <p:nvSpPr>
          <p:cNvPr id="36" name="Google Shape;36;p12"/>
          <p:cNvSpPr>
            <a:spLocks noGrp="1"/>
          </p:cNvSpPr>
          <p:nvPr>
            <p:ph type="pic" idx="5"/>
          </p:nvPr>
        </p:nvSpPr>
        <p:spPr>
          <a:xfrm>
            <a:off x="1888964" y="3428825"/>
            <a:ext cx="4015374" cy="4012814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Phone Layout 2">
  <p:cSld name="1_iPhone Layout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>
            <a:spLocks noGrp="1"/>
          </p:cNvSpPr>
          <p:nvPr>
            <p:ph type="pic" idx="2"/>
          </p:nvPr>
        </p:nvSpPr>
        <p:spPr>
          <a:xfrm>
            <a:off x="6812229" y="4315792"/>
            <a:ext cx="3771007" cy="6690427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3"/>
          <p:cNvSpPr>
            <a:spLocks noGrp="1"/>
          </p:cNvSpPr>
          <p:nvPr>
            <p:ph type="pic" idx="3"/>
          </p:nvPr>
        </p:nvSpPr>
        <p:spPr>
          <a:xfrm>
            <a:off x="2088763" y="4315792"/>
            <a:ext cx="3771007" cy="669042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Layout 3">
  <p:cSld name="1_Team Layout 3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>
            <a:spLocks noGrp="1"/>
          </p:cNvSpPr>
          <p:nvPr>
            <p:ph type="pic" idx="2"/>
          </p:nvPr>
        </p:nvSpPr>
        <p:spPr>
          <a:xfrm>
            <a:off x="6478742" y="3651622"/>
            <a:ext cx="2634769" cy="2539902"/>
          </a:xfrm>
          <a:prstGeom prst="ellipse">
            <a:avLst/>
          </a:prstGeom>
          <a:noFill/>
          <a:ln>
            <a:noFill/>
          </a:ln>
        </p:spPr>
      </p:sp>
      <p:sp>
        <p:nvSpPr>
          <p:cNvPr id="42" name="Google Shape;42;p14"/>
          <p:cNvSpPr>
            <a:spLocks noGrp="1"/>
          </p:cNvSpPr>
          <p:nvPr>
            <p:ph type="pic" idx="3"/>
          </p:nvPr>
        </p:nvSpPr>
        <p:spPr>
          <a:xfrm>
            <a:off x="10865546" y="3651622"/>
            <a:ext cx="2634769" cy="2539902"/>
          </a:xfrm>
          <a:prstGeom prst="ellipse">
            <a:avLst/>
          </a:prstGeom>
          <a:noFill/>
          <a:ln>
            <a:noFill/>
          </a:ln>
        </p:spPr>
      </p:sp>
      <p:sp>
        <p:nvSpPr>
          <p:cNvPr id="43" name="Google Shape;43;p14"/>
          <p:cNvSpPr>
            <a:spLocks noGrp="1"/>
          </p:cNvSpPr>
          <p:nvPr>
            <p:ph type="pic" idx="4"/>
          </p:nvPr>
        </p:nvSpPr>
        <p:spPr>
          <a:xfrm>
            <a:off x="15212698" y="3651622"/>
            <a:ext cx="2634769" cy="2539902"/>
          </a:xfrm>
          <a:prstGeom prst="ellipse">
            <a:avLst/>
          </a:prstGeom>
          <a:noFill/>
          <a:ln>
            <a:noFill/>
          </a:ln>
        </p:spPr>
      </p:sp>
      <p:sp>
        <p:nvSpPr>
          <p:cNvPr id="44" name="Google Shape;44;p14"/>
          <p:cNvSpPr>
            <a:spLocks noGrp="1"/>
          </p:cNvSpPr>
          <p:nvPr>
            <p:ph type="pic" idx="5"/>
          </p:nvPr>
        </p:nvSpPr>
        <p:spPr>
          <a:xfrm>
            <a:off x="19646516" y="3651622"/>
            <a:ext cx="2634769" cy="2539902"/>
          </a:xfrm>
          <a:prstGeom prst="ellipse">
            <a:avLst/>
          </a:prstGeom>
          <a:noFill/>
          <a:ln>
            <a:noFill/>
          </a:ln>
        </p:spPr>
      </p:sp>
      <p:sp>
        <p:nvSpPr>
          <p:cNvPr id="45" name="Google Shape;45;p14"/>
          <p:cNvSpPr>
            <a:spLocks noGrp="1"/>
          </p:cNvSpPr>
          <p:nvPr>
            <p:ph type="pic" idx="6"/>
          </p:nvPr>
        </p:nvSpPr>
        <p:spPr>
          <a:xfrm>
            <a:off x="2126550" y="3651622"/>
            <a:ext cx="2634769" cy="2539902"/>
          </a:xfrm>
          <a:prstGeom prst="ellipse">
            <a:avLst/>
          </a:prstGeom>
          <a:noFill/>
          <a:ln>
            <a:noFill/>
          </a:ln>
        </p:spPr>
      </p:sp>
      <p:sp>
        <p:nvSpPr>
          <p:cNvPr id="46" name="Google Shape;46;p14"/>
          <p:cNvSpPr>
            <a:spLocks noGrp="1"/>
          </p:cNvSpPr>
          <p:nvPr>
            <p:ph type="pic" idx="7"/>
          </p:nvPr>
        </p:nvSpPr>
        <p:spPr>
          <a:xfrm>
            <a:off x="6478742" y="7728825"/>
            <a:ext cx="2634769" cy="2539902"/>
          </a:xfrm>
          <a:prstGeom prst="ellipse">
            <a:avLst/>
          </a:prstGeom>
          <a:noFill/>
          <a:ln>
            <a:noFill/>
          </a:ln>
        </p:spPr>
      </p:sp>
      <p:sp>
        <p:nvSpPr>
          <p:cNvPr id="47" name="Google Shape;47;p14"/>
          <p:cNvSpPr>
            <a:spLocks noGrp="1"/>
          </p:cNvSpPr>
          <p:nvPr>
            <p:ph type="pic" idx="8"/>
          </p:nvPr>
        </p:nvSpPr>
        <p:spPr>
          <a:xfrm>
            <a:off x="10865546" y="7728825"/>
            <a:ext cx="2634769" cy="2539902"/>
          </a:xfrm>
          <a:prstGeom prst="ellipse">
            <a:avLst/>
          </a:prstGeom>
          <a:noFill/>
          <a:ln>
            <a:noFill/>
          </a:ln>
        </p:spPr>
      </p:sp>
      <p:sp>
        <p:nvSpPr>
          <p:cNvPr id="48" name="Google Shape;48;p14"/>
          <p:cNvSpPr>
            <a:spLocks noGrp="1"/>
          </p:cNvSpPr>
          <p:nvPr>
            <p:ph type="pic" idx="9"/>
          </p:nvPr>
        </p:nvSpPr>
        <p:spPr>
          <a:xfrm>
            <a:off x="15212698" y="7728825"/>
            <a:ext cx="2634769" cy="2539902"/>
          </a:xfrm>
          <a:prstGeom prst="ellipse">
            <a:avLst/>
          </a:prstGeom>
          <a:noFill/>
          <a:ln>
            <a:noFill/>
          </a:ln>
        </p:spPr>
      </p:sp>
      <p:sp>
        <p:nvSpPr>
          <p:cNvPr id="49" name="Google Shape;49;p14"/>
          <p:cNvSpPr>
            <a:spLocks noGrp="1"/>
          </p:cNvSpPr>
          <p:nvPr>
            <p:ph type="pic" idx="13"/>
          </p:nvPr>
        </p:nvSpPr>
        <p:spPr>
          <a:xfrm>
            <a:off x="19646516" y="7728825"/>
            <a:ext cx="2634769" cy="2539902"/>
          </a:xfrm>
          <a:prstGeom prst="ellipse">
            <a:avLst/>
          </a:prstGeom>
          <a:noFill/>
          <a:ln>
            <a:noFill/>
          </a:ln>
        </p:spPr>
      </p:sp>
      <p:sp>
        <p:nvSpPr>
          <p:cNvPr id="50" name="Google Shape;50;p14"/>
          <p:cNvSpPr>
            <a:spLocks noGrp="1"/>
          </p:cNvSpPr>
          <p:nvPr>
            <p:ph type="pic" idx="14"/>
          </p:nvPr>
        </p:nvSpPr>
        <p:spPr>
          <a:xfrm>
            <a:off x="2126550" y="7728825"/>
            <a:ext cx="2634769" cy="2539902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">
  <p:cSld name="Contact U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>
            <a:spLocks noGrp="1"/>
          </p:cNvSpPr>
          <p:nvPr>
            <p:ph type="pic" idx="2"/>
          </p:nvPr>
        </p:nvSpPr>
        <p:spPr>
          <a:xfrm>
            <a:off x="12432341" y="3457611"/>
            <a:ext cx="9950803" cy="79004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/>
          <p:nvPr/>
        </p:nvSpPr>
        <p:spPr>
          <a:xfrm>
            <a:off x="7791465" y="12512739"/>
            <a:ext cx="8807512" cy="92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rPr>
              <a:t>www.liveto.io</a:t>
            </a:r>
            <a:endParaRPr sz="2400" b="0" i="0" u="none" strike="noStrike" cap="none">
              <a:solidFill>
                <a:srgbClr val="C5271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rPr>
              <a:t>© 2024 Liveto Group Oy. All rights are reserved</a:t>
            </a:r>
            <a:r>
              <a:rPr lang="fi-FI" sz="2400" b="0" i="0" u="none" strike="noStrike" cap="none">
                <a:solidFill>
                  <a:srgbClr val="E8E9EA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2400" b="0" i="0" u="none" strike="noStrike" cap="none">
              <a:solidFill>
                <a:srgbClr val="E8E9E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1680171" y="12707199"/>
            <a:ext cx="2663476" cy="66727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"/>
          <p:cNvSpPr txBox="1"/>
          <p:nvPr/>
        </p:nvSpPr>
        <p:spPr>
          <a:xfrm>
            <a:off x="322232" y="12912812"/>
            <a:ext cx="26548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i-FI" sz="28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rPr>
              <a:t>CONFIDENTIAL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5" descr="Kuva, joka sisältää kohteen objekti, kello, piirtäminen&#10;&#10;Kuvaus luotu automaattisesti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1868534" y="12912812"/>
            <a:ext cx="2509116" cy="62838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5.jpe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9.png"/><Relationship Id="rId3" Type="http://schemas.openxmlformats.org/officeDocument/2006/relationships/image" Target="../media/image5.jpeg"/><Relationship Id="rId7" Type="http://schemas.openxmlformats.org/officeDocument/2006/relationships/image" Target="../media/image45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29.svg"/><Relationship Id="rId14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 b="5778"/>
          <a:stretch/>
        </p:blipFill>
        <p:spPr>
          <a:xfrm>
            <a:off x="2" y="0"/>
            <a:ext cx="243776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4">
            <a:alphaModFix/>
          </a:blip>
          <a:srcRect r="50149" b="11382"/>
          <a:stretch/>
        </p:blipFill>
        <p:spPr>
          <a:xfrm>
            <a:off x="18172635" y="2533003"/>
            <a:ext cx="6205015" cy="1118299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 txBox="1"/>
          <p:nvPr/>
        </p:nvSpPr>
        <p:spPr>
          <a:xfrm>
            <a:off x="5420965" y="3329430"/>
            <a:ext cx="13314600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fi-FI" sz="6600" b="1" i="0" u="none" strike="noStrike" cap="none" dirty="0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rPr>
              <a:t>Kasvata tapahtumasi tuottamaa arvoa mitattavasti liidinkeruu skannerin avulla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i-FI" sz="4400" b="0" i="0" u="none" strike="noStrike" cap="none" dirty="0" err="1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rPr>
              <a:t>liveto.io</a:t>
            </a:r>
            <a:endParaRPr sz="4400" b="0" i="0" u="none" strike="noStrike" cap="none" dirty="0">
              <a:solidFill>
                <a:srgbClr val="C5271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5983810" y="8995152"/>
            <a:ext cx="12188825" cy="225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i-FI" sz="3600" dirty="0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rPr>
              <a:t>Marraskuu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i-FI" sz="3600" b="0" i="0" u="none" strike="noStrike" cap="none" dirty="0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rPr>
              <a:t>Antti Korhonen</a:t>
            </a:r>
            <a:endParaRPr sz="3600" b="0" i="0" u="none" strike="noStrike" cap="none" dirty="0">
              <a:solidFill>
                <a:srgbClr val="C5271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i-FI" sz="3600" b="0" i="0" u="none" strike="noStrike" cap="none" dirty="0" err="1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rPr>
              <a:t>Account</a:t>
            </a:r>
            <a:r>
              <a:rPr lang="fi-FI" sz="3600" b="0" i="0" u="none" strike="noStrike" cap="none" dirty="0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i-FI" sz="3600" b="0" i="0" u="none" strike="noStrike" cap="none" dirty="0" err="1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rPr>
              <a:t>Executive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r="25379" b="9656"/>
          <a:stretch/>
        </p:blipFill>
        <p:spPr>
          <a:xfrm rot="10800000">
            <a:off x="14959800" y="0"/>
            <a:ext cx="9442833" cy="682698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/>
          <p:nvPr/>
        </p:nvSpPr>
        <p:spPr>
          <a:xfrm>
            <a:off x="3393168" y="433779"/>
            <a:ext cx="17591314" cy="23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2719"/>
              </a:buClr>
              <a:buSzPts val="7600"/>
              <a:buFont typeface="Roboto"/>
              <a:buNone/>
            </a:pPr>
            <a:r>
              <a:rPr lang="fi-FI" sz="7600" b="1" i="0" u="none" strike="noStrike" cap="none">
                <a:solidFill>
                  <a:srgbClr val="C52719"/>
                </a:solidFill>
                <a:latin typeface="Roboto"/>
                <a:ea typeface="Roboto"/>
                <a:cs typeface="Lato Light"/>
                <a:sym typeface="Roboto"/>
              </a:rPr>
              <a:t>Millä kaikilla tavoin </a:t>
            </a:r>
            <a:r>
              <a:rPr lang="fi-FI" sz="7600" b="1" i="0" u="none" strike="noStrike" cap="none" err="1">
                <a:solidFill>
                  <a:srgbClr val="C52719"/>
                </a:solidFill>
                <a:latin typeface="Roboto"/>
                <a:ea typeface="Roboto"/>
                <a:cs typeface="Lato Light"/>
                <a:sym typeface="Roboto"/>
              </a:rPr>
              <a:t>liidiskanneri</a:t>
            </a:r>
            <a:r>
              <a:rPr lang="fi-FI" sz="7600" b="1" i="0" u="none" strike="noStrike" cap="none">
                <a:solidFill>
                  <a:srgbClr val="C52719"/>
                </a:solidFill>
                <a:latin typeface="Roboto"/>
                <a:ea typeface="Roboto"/>
                <a:cs typeface="Lato Light"/>
                <a:sym typeface="Roboto"/>
              </a:rPr>
              <a:t> tuottaa arvoa?</a:t>
            </a: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11788879" y="2772880"/>
            <a:ext cx="799891" cy="190500"/>
            <a:chOff x="1942594" y="2781300"/>
            <a:chExt cx="799891" cy="190500"/>
          </a:xfrm>
        </p:grpSpPr>
        <p:sp>
          <p:nvSpPr>
            <p:cNvPr id="73" name="Google Shape;73;p2"/>
            <p:cNvSpPr/>
            <p:nvPr/>
          </p:nvSpPr>
          <p:spPr>
            <a:xfrm>
              <a:off x="1942594" y="2781300"/>
              <a:ext cx="190450" cy="190500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ato Light"/>
                <a:buNone/>
              </a:pPr>
              <a:endParaRPr sz="36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247315" y="2781300"/>
              <a:ext cx="190450" cy="190500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ato Light"/>
                <a:buNone/>
              </a:pPr>
              <a:endParaRPr sz="36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552035" y="2781300"/>
              <a:ext cx="190450" cy="190500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ato Light"/>
                <a:buNone/>
              </a:pPr>
              <a:endParaRPr sz="36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" name="Ryhmä 1">
            <a:extLst>
              <a:ext uri="{FF2B5EF4-FFF2-40B4-BE49-F238E27FC236}">
                <a16:creationId xmlns:a16="http://schemas.microsoft.com/office/drawing/2014/main" id="{52DCD412-552E-0A16-4DA7-3B164463688D}"/>
              </a:ext>
            </a:extLst>
          </p:cNvPr>
          <p:cNvGrpSpPr/>
          <p:nvPr/>
        </p:nvGrpSpPr>
        <p:grpSpPr>
          <a:xfrm>
            <a:off x="2188875" y="3766637"/>
            <a:ext cx="1314478" cy="1360592"/>
            <a:chOff x="2188875" y="3766637"/>
            <a:chExt cx="1314478" cy="1360592"/>
          </a:xfrm>
        </p:grpSpPr>
        <p:sp>
          <p:nvSpPr>
            <p:cNvPr id="3" name="Ellipsi 2">
              <a:extLst>
                <a:ext uri="{FF2B5EF4-FFF2-40B4-BE49-F238E27FC236}">
                  <a16:creationId xmlns:a16="http://schemas.microsoft.com/office/drawing/2014/main" id="{6B14D9DE-CAE2-5144-1A96-4E2C3E04C8A6}"/>
                </a:ext>
              </a:extLst>
            </p:cNvPr>
            <p:cNvSpPr/>
            <p:nvPr/>
          </p:nvSpPr>
          <p:spPr>
            <a:xfrm>
              <a:off x="2188875" y="3766637"/>
              <a:ext cx="1314478" cy="1360592"/>
            </a:xfrm>
            <a:prstGeom prst="ellipse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" name="Kuva 4" descr="Tähti ääriviiva">
              <a:extLst>
                <a:ext uri="{FF2B5EF4-FFF2-40B4-BE49-F238E27FC236}">
                  <a16:creationId xmlns:a16="http://schemas.microsoft.com/office/drawing/2014/main" id="{F3A52A4C-1FBC-D53A-6C20-C2DA9805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93521" y="3983975"/>
              <a:ext cx="914506" cy="914400"/>
            </a:xfrm>
            <a:prstGeom prst="rect">
              <a:avLst/>
            </a:prstGeom>
          </p:spPr>
        </p:pic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AD0E1DDE-2A93-9782-80AF-016C2507A5A4}"/>
              </a:ext>
            </a:extLst>
          </p:cNvPr>
          <p:cNvGrpSpPr/>
          <p:nvPr/>
        </p:nvGrpSpPr>
        <p:grpSpPr>
          <a:xfrm>
            <a:off x="2188512" y="5770329"/>
            <a:ext cx="1314478" cy="1360592"/>
            <a:chOff x="2188512" y="5770329"/>
            <a:chExt cx="1314478" cy="1360592"/>
          </a:xfrm>
        </p:grpSpPr>
        <p:sp>
          <p:nvSpPr>
            <p:cNvPr id="4" name="Ellipsi 3">
              <a:extLst>
                <a:ext uri="{FF2B5EF4-FFF2-40B4-BE49-F238E27FC236}">
                  <a16:creationId xmlns:a16="http://schemas.microsoft.com/office/drawing/2014/main" id="{4C0578D7-482E-1F19-4C4C-BD3AA543909E}"/>
                </a:ext>
              </a:extLst>
            </p:cNvPr>
            <p:cNvSpPr/>
            <p:nvPr/>
          </p:nvSpPr>
          <p:spPr>
            <a:xfrm>
              <a:off x="2188512" y="5770329"/>
              <a:ext cx="1314478" cy="1360592"/>
            </a:xfrm>
            <a:prstGeom prst="ellipse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6" name="Kuva 5" descr="Pylväskuvaaja ääriviiva">
              <a:extLst>
                <a:ext uri="{FF2B5EF4-FFF2-40B4-BE49-F238E27FC236}">
                  <a16:creationId xmlns:a16="http://schemas.microsoft.com/office/drawing/2014/main" id="{D18C1559-363D-E29A-5607-544296FAD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93521" y="5987667"/>
              <a:ext cx="914506" cy="914400"/>
            </a:xfrm>
            <a:prstGeom prst="rect">
              <a:avLst/>
            </a:prstGeom>
          </p:spPr>
        </p:pic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F8448229-CC81-4E6C-C3CF-4943C43B401C}"/>
              </a:ext>
            </a:extLst>
          </p:cNvPr>
          <p:cNvGrpSpPr/>
          <p:nvPr/>
        </p:nvGrpSpPr>
        <p:grpSpPr>
          <a:xfrm>
            <a:off x="2188150" y="7815335"/>
            <a:ext cx="1314478" cy="1360592"/>
            <a:chOff x="2188150" y="7815335"/>
            <a:chExt cx="1314478" cy="1360592"/>
          </a:xfrm>
        </p:grpSpPr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5196F88D-C80D-7AF4-9CDB-32653B8B0DBF}"/>
                </a:ext>
              </a:extLst>
            </p:cNvPr>
            <p:cNvSpPr/>
            <p:nvPr/>
          </p:nvSpPr>
          <p:spPr>
            <a:xfrm>
              <a:off x="2188150" y="7815335"/>
              <a:ext cx="1314478" cy="1360592"/>
            </a:xfrm>
            <a:prstGeom prst="ellipse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9" name="Kuva 8" descr="QR-koodi ääriviiva">
              <a:extLst>
                <a:ext uri="{FF2B5EF4-FFF2-40B4-BE49-F238E27FC236}">
                  <a16:creationId xmlns:a16="http://schemas.microsoft.com/office/drawing/2014/main" id="{66C9AB84-5A70-29C5-7C3F-C3685B187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93521" y="8032674"/>
              <a:ext cx="914506" cy="914400"/>
            </a:xfrm>
            <a:prstGeom prst="rect">
              <a:avLst/>
            </a:prstGeom>
          </p:spPr>
        </p:pic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F51C8E1E-16B8-BF12-85E8-0E383A232C8D}"/>
              </a:ext>
            </a:extLst>
          </p:cNvPr>
          <p:cNvGrpSpPr/>
          <p:nvPr/>
        </p:nvGrpSpPr>
        <p:grpSpPr>
          <a:xfrm>
            <a:off x="2187788" y="9922311"/>
            <a:ext cx="1314478" cy="1360592"/>
            <a:chOff x="2187788" y="9922311"/>
            <a:chExt cx="1314478" cy="1360592"/>
          </a:xfrm>
        </p:grpSpPr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039D2E9B-253D-0873-F7C4-A62E161F2740}"/>
                </a:ext>
              </a:extLst>
            </p:cNvPr>
            <p:cNvSpPr/>
            <p:nvPr/>
          </p:nvSpPr>
          <p:spPr>
            <a:xfrm>
              <a:off x="2187788" y="9922311"/>
              <a:ext cx="1314478" cy="1360592"/>
            </a:xfrm>
            <a:prstGeom prst="ellipse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Kuva 9" descr="Älypuhelin ääriviiva">
              <a:extLst>
                <a:ext uri="{FF2B5EF4-FFF2-40B4-BE49-F238E27FC236}">
                  <a16:creationId xmlns:a16="http://schemas.microsoft.com/office/drawing/2014/main" id="{B086CC7E-A29A-5E2A-03BE-CC4F67CCD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93521" y="10139650"/>
              <a:ext cx="914506" cy="914400"/>
            </a:xfrm>
            <a:prstGeom prst="rect">
              <a:avLst/>
            </a:prstGeom>
          </p:spPr>
        </p:pic>
      </p:grp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1DF2A80-F315-0333-633D-9451A365EFDB}"/>
              </a:ext>
            </a:extLst>
          </p:cNvPr>
          <p:cNvSpPr txBox="1"/>
          <p:nvPr/>
        </p:nvSpPr>
        <p:spPr>
          <a:xfrm>
            <a:off x="3785836" y="3762364"/>
            <a:ext cx="747411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3000" baseline="0">
                <a:latin typeface="Roboto"/>
              </a:rPr>
              <a:t>Näytteilleasettajat haluavat mitattavaa arvoa ja hyötyä tapahtumaan osallistumisesta, pelkkä näkyvyys ei riitä.</a:t>
            </a:r>
            <a:endParaRPr lang="fi-FI">
              <a:latin typeface="Roboto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8EC967E-5FCE-1C6A-E877-08737F4B94CF}"/>
              </a:ext>
            </a:extLst>
          </p:cNvPr>
          <p:cNvSpPr txBox="1"/>
          <p:nvPr/>
        </p:nvSpPr>
        <p:spPr>
          <a:xfrm>
            <a:off x="3793157" y="5720507"/>
            <a:ext cx="811454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000">
                <a:latin typeface="Roboto"/>
              </a:rPr>
              <a:t>Näytteilleasettajat kaipaavat kykyä vaivattomasti raportoida tuloksista sisäisesti, esimerkiksi yritys- tai messutapahtumaan osallistumisesta.</a:t>
            </a:r>
            <a:endParaRPr lang="fi-FI">
              <a:latin typeface="Roboto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C434694-15FC-1A71-1C73-5A839AF14468}"/>
              </a:ext>
            </a:extLst>
          </p:cNvPr>
          <p:cNvSpPr txBox="1"/>
          <p:nvPr/>
        </p:nvSpPr>
        <p:spPr>
          <a:xfrm>
            <a:off x="3813816" y="7868799"/>
            <a:ext cx="856904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000">
                <a:latin typeface="Roboto"/>
                <a:ea typeface="Roboto"/>
                <a:cs typeface="Roboto"/>
              </a:rPr>
              <a:t>Kyky kerätä liidejä digitaalisesti antaa tapahtumasta ammattimaisen kuvan niin näytteilleasettajille kuin myös osallistujille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35CA6E5-D535-89FE-79F9-85EF0E91914B}"/>
              </a:ext>
            </a:extLst>
          </p:cNvPr>
          <p:cNvSpPr txBox="1"/>
          <p:nvPr/>
        </p:nvSpPr>
        <p:spPr>
          <a:xfrm>
            <a:off x="3813816" y="9913803"/>
            <a:ext cx="751543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Roboto"/>
              </a:rPr>
              <a:t>Liidinkeruuskanneri helpottaa näytteilleasettajien liidien keräämistä ja tuo arvoa myös tapahtumajärjestäjälle</a:t>
            </a:r>
            <a:r>
              <a:rPr lang="en-US" sz="2800">
                <a:latin typeface="Roboto"/>
              </a:rPr>
              <a:t>.​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4D0B4FD9-83CC-34D6-9C0B-22356CDAEBAB}"/>
              </a:ext>
            </a:extLst>
          </p:cNvPr>
          <p:cNvSpPr txBox="1"/>
          <p:nvPr/>
        </p:nvSpPr>
        <p:spPr>
          <a:xfrm>
            <a:off x="14742439" y="3758130"/>
            <a:ext cx="708159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Roboto"/>
              </a:rPr>
              <a:t>Vähemmän manuaalista työtä ja paperin käyttöä.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9CA8A9C-4CC0-BF9B-63E9-E2A84AC25A24}"/>
              </a:ext>
            </a:extLst>
          </p:cNvPr>
          <p:cNvSpPr txBox="1"/>
          <p:nvPr/>
        </p:nvSpPr>
        <p:spPr>
          <a:xfrm>
            <a:off x="14721780" y="5534601"/>
            <a:ext cx="811454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Roboto"/>
              </a:rPr>
              <a:t>Prosessit digitalisoituvat, mikä vähentää virheitä ja helpottaa tapahtuman hallintaa sekä seurantaa.​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AC9838E3-04CF-0340-4FCB-F9DF65C0DCA4}"/>
              </a:ext>
            </a:extLst>
          </p:cNvPr>
          <p:cNvSpPr txBox="1"/>
          <p:nvPr/>
        </p:nvSpPr>
        <p:spPr>
          <a:xfrm>
            <a:off x="14742439" y="7641577"/>
            <a:ext cx="856904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000">
                <a:latin typeface="Roboto"/>
              </a:rPr>
              <a:t>Skannerin tarjoaminen nostaa tapahtuman brändimielikuvaa sekä laadun tuntua korkeammalle. Saavutetaan helpommin modernin ja nykyaikaisen tapahtuman mielikuva.</a:t>
            </a:r>
            <a:endParaRPr lang="fi-FI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1C585CE2-C006-352E-8ACE-70C6FCFCE33E}"/>
              </a:ext>
            </a:extLst>
          </p:cNvPr>
          <p:cNvSpPr txBox="1"/>
          <p:nvPr/>
        </p:nvSpPr>
        <p:spPr>
          <a:xfrm>
            <a:off x="14721780" y="9913803"/>
            <a:ext cx="925079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Roboto"/>
              </a:rPr>
              <a:t>Selvä vetovoimatekijä laadukkaille näytteilleasettajille, liidiskanneri helpottaa myyntityötä. ​</a:t>
            </a:r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3FC93FAE-9C24-0102-BEAE-B32314DB70E8}"/>
              </a:ext>
            </a:extLst>
          </p:cNvPr>
          <p:cNvGrpSpPr/>
          <p:nvPr/>
        </p:nvGrpSpPr>
        <p:grpSpPr>
          <a:xfrm>
            <a:off x="13116050" y="3766636"/>
            <a:ext cx="1314478" cy="1360592"/>
            <a:chOff x="13116050" y="3766636"/>
            <a:chExt cx="1314478" cy="1360592"/>
          </a:xfrm>
        </p:grpSpPr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72012F40-970E-A23D-1B31-0EFA82E74561}"/>
                </a:ext>
              </a:extLst>
            </p:cNvPr>
            <p:cNvSpPr/>
            <p:nvPr/>
          </p:nvSpPr>
          <p:spPr>
            <a:xfrm>
              <a:off x="13116050" y="3766636"/>
              <a:ext cx="1314478" cy="1360592"/>
            </a:xfrm>
            <a:prstGeom prst="ellipse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Kuva 23" descr="Kirjoituslevy ääriviiva">
              <a:extLst>
                <a:ext uri="{FF2B5EF4-FFF2-40B4-BE49-F238E27FC236}">
                  <a16:creationId xmlns:a16="http://schemas.microsoft.com/office/drawing/2014/main" id="{4F98BA1D-0938-B664-7FF9-394B04D0B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3363463" y="3963318"/>
              <a:ext cx="914506" cy="914400"/>
            </a:xfrm>
            <a:prstGeom prst="rect">
              <a:avLst/>
            </a:prstGeom>
          </p:spPr>
        </p:pic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84C86D86-5B36-1303-0E63-3345E4F25394}"/>
              </a:ext>
            </a:extLst>
          </p:cNvPr>
          <p:cNvGrpSpPr/>
          <p:nvPr/>
        </p:nvGrpSpPr>
        <p:grpSpPr>
          <a:xfrm>
            <a:off x="13114740" y="5646388"/>
            <a:ext cx="1314478" cy="1360592"/>
            <a:chOff x="13114740" y="5646388"/>
            <a:chExt cx="1314478" cy="1360592"/>
          </a:xfrm>
        </p:grpSpPr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46F47858-5794-8A87-F18D-10ED87805958}"/>
                </a:ext>
              </a:extLst>
            </p:cNvPr>
            <p:cNvSpPr/>
            <p:nvPr/>
          </p:nvSpPr>
          <p:spPr>
            <a:xfrm>
              <a:off x="13114740" y="5646388"/>
              <a:ext cx="1314478" cy="1360592"/>
            </a:xfrm>
            <a:prstGeom prst="ellipse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5" name="Kuva 24" descr="Päätöskaavio ääriviiva">
              <a:extLst>
                <a:ext uri="{FF2B5EF4-FFF2-40B4-BE49-F238E27FC236}">
                  <a16:creationId xmlns:a16="http://schemas.microsoft.com/office/drawing/2014/main" id="{62697AAD-21C5-C3FE-8D25-352DD851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3322145" y="5863727"/>
              <a:ext cx="914506" cy="914400"/>
            </a:xfrm>
            <a:prstGeom prst="rect">
              <a:avLst/>
            </a:prstGeom>
          </p:spPr>
        </p:pic>
      </p:grp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BCE28C91-DC5E-F4C6-A665-862FEDE60112}"/>
              </a:ext>
            </a:extLst>
          </p:cNvPr>
          <p:cNvGrpSpPr/>
          <p:nvPr/>
        </p:nvGrpSpPr>
        <p:grpSpPr>
          <a:xfrm>
            <a:off x="13113414" y="7877304"/>
            <a:ext cx="1314478" cy="1360592"/>
            <a:chOff x="13113414" y="7877304"/>
            <a:chExt cx="1314478" cy="1360592"/>
          </a:xfrm>
        </p:grpSpPr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50F1B515-3935-E2BF-7EEF-A7D5FA380C08}"/>
                </a:ext>
              </a:extLst>
            </p:cNvPr>
            <p:cNvSpPr/>
            <p:nvPr/>
          </p:nvSpPr>
          <p:spPr>
            <a:xfrm>
              <a:off x="13113414" y="7877304"/>
              <a:ext cx="1314478" cy="1360592"/>
            </a:xfrm>
            <a:prstGeom prst="ellipse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Kuva 25" descr="Nouseva kaavio ääriviiva">
              <a:extLst>
                <a:ext uri="{FF2B5EF4-FFF2-40B4-BE49-F238E27FC236}">
                  <a16:creationId xmlns:a16="http://schemas.microsoft.com/office/drawing/2014/main" id="{6F364A57-A6CC-C295-724E-0DB6F41D9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322145" y="8094644"/>
              <a:ext cx="914506" cy="914400"/>
            </a:xfrm>
            <a:prstGeom prst="rect">
              <a:avLst/>
            </a:prstGeom>
          </p:spPr>
        </p:pic>
      </p:grp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336F3642-D325-6542-8C24-11F70EBDBA9B}"/>
              </a:ext>
            </a:extLst>
          </p:cNvPr>
          <p:cNvGrpSpPr/>
          <p:nvPr/>
        </p:nvGrpSpPr>
        <p:grpSpPr>
          <a:xfrm>
            <a:off x="13113430" y="9922310"/>
            <a:ext cx="1314478" cy="1360592"/>
            <a:chOff x="13113430" y="9922310"/>
            <a:chExt cx="1314478" cy="1360592"/>
          </a:xfrm>
        </p:grpSpPr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5B500F6E-DCEE-41E2-631D-FD79277363F3}"/>
                </a:ext>
              </a:extLst>
            </p:cNvPr>
            <p:cNvSpPr/>
            <p:nvPr/>
          </p:nvSpPr>
          <p:spPr>
            <a:xfrm>
              <a:off x="13113430" y="9922310"/>
              <a:ext cx="1314478" cy="1360592"/>
            </a:xfrm>
            <a:prstGeom prst="ellipse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7" name="Kuva 26" descr="Merkki valintamerkki ääriviiva">
              <a:extLst>
                <a:ext uri="{FF2B5EF4-FFF2-40B4-BE49-F238E27FC236}">
                  <a16:creationId xmlns:a16="http://schemas.microsoft.com/office/drawing/2014/main" id="{B5D09EBB-131A-2697-84DE-A119B07BB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3198191" y="10015709"/>
              <a:ext cx="1162414" cy="1162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541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6C3187F0-C4E9-F8C7-056F-96B9ECF9A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6DC9DCB4-C6BF-111A-63DE-1E3515C714F4}"/>
              </a:ext>
            </a:extLst>
          </p:cNvPr>
          <p:cNvSpPr/>
          <p:nvPr/>
        </p:nvSpPr>
        <p:spPr>
          <a:xfrm>
            <a:off x="1291253" y="3253475"/>
            <a:ext cx="22026350" cy="5770131"/>
          </a:xfrm>
          <a:prstGeom prst="roundRect">
            <a:avLst/>
          </a:prstGeom>
          <a:noFill/>
          <a:ln w="57150">
            <a:solidFill>
              <a:srgbClr val="CCED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0" name="Google Shape;70;p2">
            <a:extLst>
              <a:ext uri="{FF2B5EF4-FFF2-40B4-BE49-F238E27FC236}">
                <a16:creationId xmlns:a16="http://schemas.microsoft.com/office/drawing/2014/main" id="{3A556B78-0698-A8C1-5F9E-17AEA0353D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5379" b="9656"/>
          <a:stretch/>
        </p:blipFill>
        <p:spPr>
          <a:xfrm rot="10800000">
            <a:off x="14959800" y="0"/>
            <a:ext cx="9442833" cy="682698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>
            <a:extLst>
              <a:ext uri="{FF2B5EF4-FFF2-40B4-BE49-F238E27FC236}">
                <a16:creationId xmlns:a16="http://schemas.microsoft.com/office/drawing/2014/main" id="{C23B4CF9-9DB7-C6E1-3571-50FC7ADE6955}"/>
              </a:ext>
            </a:extLst>
          </p:cNvPr>
          <p:cNvSpPr/>
          <p:nvPr/>
        </p:nvSpPr>
        <p:spPr>
          <a:xfrm>
            <a:off x="5050654" y="1029134"/>
            <a:ext cx="14276341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2719"/>
              </a:buClr>
              <a:buSzPts val="7600"/>
              <a:buFont typeface="Roboto"/>
              <a:buNone/>
            </a:pPr>
            <a:r>
              <a:rPr lang="fi-FI" sz="7600" b="1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rPr>
              <a:t>Mitä vaikutusta saamme aikaan?</a:t>
            </a: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72" name="Google Shape;72;p2">
            <a:extLst>
              <a:ext uri="{FF2B5EF4-FFF2-40B4-BE49-F238E27FC236}">
                <a16:creationId xmlns:a16="http://schemas.microsoft.com/office/drawing/2014/main" id="{1E173F2F-4567-234A-9CF2-E8DCF948E0A8}"/>
              </a:ext>
            </a:extLst>
          </p:cNvPr>
          <p:cNvGrpSpPr/>
          <p:nvPr/>
        </p:nvGrpSpPr>
        <p:grpSpPr>
          <a:xfrm>
            <a:off x="11788879" y="2772880"/>
            <a:ext cx="799891" cy="190500"/>
            <a:chOff x="1942594" y="2781300"/>
            <a:chExt cx="799891" cy="190500"/>
          </a:xfrm>
        </p:grpSpPr>
        <p:sp>
          <p:nvSpPr>
            <p:cNvPr id="73" name="Google Shape;73;p2">
              <a:extLst>
                <a:ext uri="{FF2B5EF4-FFF2-40B4-BE49-F238E27FC236}">
                  <a16:creationId xmlns:a16="http://schemas.microsoft.com/office/drawing/2014/main" id="{998B1AC5-7487-6E6C-F3BF-F53041C02029}"/>
                </a:ext>
              </a:extLst>
            </p:cNvPr>
            <p:cNvSpPr/>
            <p:nvPr/>
          </p:nvSpPr>
          <p:spPr>
            <a:xfrm>
              <a:off x="1942594" y="2781300"/>
              <a:ext cx="190450" cy="190500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ato Light"/>
                <a:buNone/>
              </a:pPr>
              <a:endParaRPr sz="36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74;p2">
              <a:extLst>
                <a:ext uri="{FF2B5EF4-FFF2-40B4-BE49-F238E27FC236}">
                  <a16:creationId xmlns:a16="http://schemas.microsoft.com/office/drawing/2014/main" id="{3F483150-CA66-BBAA-378F-A5C1ACFECF93}"/>
                </a:ext>
              </a:extLst>
            </p:cNvPr>
            <p:cNvSpPr/>
            <p:nvPr/>
          </p:nvSpPr>
          <p:spPr>
            <a:xfrm>
              <a:off x="2247315" y="2781300"/>
              <a:ext cx="190450" cy="190500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ato Light"/>
                <a:buNone/>
              </a:pPr>
              <a:endParaRPr sz="36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75;p2">
              <a:extLst>
                <a:ext uri="{FF2B5EF4-FFF2-40B4-BE49-F238E27FC236}">
                  <a16:creationId xmlns:a16="http://schemas.microsoft.com/office/drawing/2014/main" id="{05B144D0-5131-B907-0CF6-F4B53D210F40}"/>
                </a:ext>
              </a:extLst>
            </p:cNvPr>
            <p:cNvSpPr/>
            <p:nvPr/>
          </p:nvSpPr>
          <p:spPr>
            <a:xfrm>
              <a:off x="2552035" y="2781300"/>
              <a:ext cx="190450" cy="190500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ato Light"/>
                <a:buNone/>
              </a:pPr>
              <a:endParaRPr sz="36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A9F486CA-28D6-90D5-1747-04478CC54958}"/>
              </a:ext>
            </a:extLst>
          </p:cNvPr>
          <p:cNvSpPr txBox="1"/>
          <p:nvPr/>
        </p:nvSpPr>
        <p:spPr>
          <a:xfrm>
            <a:off x="1892527" y="3406966"/>
            <a:ext cx="706093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200" b="1">
                <a:latin typeface="Roboto"/>
              </a:rPr>
              <a:t>Näytteilleasettajille</a:t>
            </a:r>
            <a:r>
              <a:rPr lang="fi-FI" sz="3200">
                <a:latin typeface="Roboto"/>
                <a:ea typeface="Roboto"/>
                <a:cs typeface="Roboto"/>
              </a:rPr>
              <a:t>​</a:t>
            </a:r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8ECEACCB-BFB3-C7D6-8792-617D109CC14D}"/>
              </a:ext>
            </a:extLst>
          </p:cNvPr>
          <p:cNvGrpSpPr/>
          <p:nvPr/>
        </p:nvGrpSpPr>
        <p:grpSpPr>
          <a:xfrm>
            <a:off x="2105152" y="4283052"/>
            <a:ext cx="1314478" cy="1360592"/>
            <a:chOff x="2105152" y="4283052"/>
            <a:chExt cx="1314478" cy="1360592"/>
          </a:xfrm>
        </p:grpSpPr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BB001EF8-2C3C-91C0-B088-177B873D299C}"/>
                </a:ext>
              </a:extLst>
            </p:cNvPr>
            <p:cNvSpPr/>
            <p:nvPr/>
          </p:nvSpPr>
          <p:spPr>
            <a:xfrm>
              <a:off x="2105152" y="4283052"/>
              <a:ext cx="1314478" cy="1360592"/>
            </a:xfrm>
            <a:prstGeom prst="ellipse">
              <a:avLst/>
            </a:prstGeom>
            <a:solidFill>
              <a:srgbClr val="00A9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Kuva 15" descr="Tiimalasi 60% ääriviiva">
              <a:extLst>
                <a:ext uri="{FF2B5EF4-FFF2-40B4-BE49-F238E27FC236}">
                  <a16:creationId xmlns:a16="http://schemas.microsoft.com/office/drawing/2014/main" id="{FD8DF9B2-32AA-F469-473B-47A228ECB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05442" y="4500390"/>
              <a:ext cx="914506" cy="914400"/>
            </a:xfrm>
            <a:prstGeom prst="rect">
              <a:avLst/>
            </a:prstGeom>
          </p:spPr>
        </p:pic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91B4E496-478D-8A3F-CF5C-27C78AD6AFCC}"/>
              </a:ext>
            </a:extLst>
          </p:cNvPr>
          <p:cNvSpPr txBox="1"/>
          <p:nvPr/>
        </p:nvSpPr>
        <p:spPr>
          <a:xfrm>
            <a:off x="3689862" y="4501767"/>
            <a:ext cx="406537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Roboto"/>
              </a:rPr>
              <a:t>Nopea ja vaivaton tapa kerätä liidejä 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065C053-8FC9-3265-A65C-C7866186AF35}"/>
              </a:ext>
            </a:extLst>
          </p:cNvPr>
          <p:cNvSpPr txBox="1"/>
          <p:nvPr/>
        </p:nvSpPr>
        <p:spPr>
          <a:xfrm>
            <a:off x="10094160" y="4171262"/>
            <a:ext cx="499503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000">
                <a:latin typeface="Roboto"/>
              </a:rPr>
              <a:t>Työnmielekkyys ja tehokkuus näytteilleasettaja pisteellä paranee</a:t>
            </a:r>
            <a:endParaRPr lang="fi-FI" sz="300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CDDB75D-9A3D-B5AC-0070-3BADD9BB25C4}"/>
              </a:ext>
            </a:extLst>
          </p:cNvPr>
          <p:cNvSpPr txBox="1"/>
          <p:nvPr/>
        </p:nvSpPr>
        <p:spPr>
          <a:xfrm>
            <a:off x="17490090" y="3820099"/>
            <a:ext cx="561480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000">
                <a:latin typeface="Roboto"/>
              </a:rPr>
              <a:t>Varmuus tietojen tallentumisesta ja stressi pois muistilappujen tai käyntikorttien hävittämisestä</a:t>
            </a:r>
            <a:endParaRPr lang="fi-FI" sz="3000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3E6D764-C5BC-8E2D-4B02-51B3F43A789B}"/>
              </a:ext>
            </a:extLst>
          </p:cNvPr>
          <p:cNvSpPr txBox="1"/>
          <p:nvPr/>
        </p:nvSpPr>
        <p:spPr>
          <a:xfrm>
            <a:off x="3689861" y="6360863"/>
            <a:ext cx="4292625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000">
                <a:latin typeface="Roboto"/>
              </a:rPr>
              <a:t>Kyky asettaa tavoitteita päivä- ja tapahtuma-kohtaisesti, joita voi seurata tapahtuman ajan</a:t>
            </a:r>
            <a:endParaRPr lang="fi-FI" sz="3000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8CE28816-1D80-5DD7-1E8D-6A48B8DA5FE5}"/>
              </a:ext>
            </a:extLst>
          </p:cNvPr>
          <p:cNvSpPr txBox="1"/>
          <p:nvPr/>
        </p:nvSpPr>
        <p:spPr>
          <a:xfrm>
            <a:off x="10114819" y="6526117"/>
            <a:ext cx="573875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000">
                <a:latin typeface="Roboto"/>
              </a:rPr>
              <a:t>Mahdollisuus viedä tiedot vaivattomasti tapahtuman jälkeen esimerkiksi CRM järjestelmään</a:t>
            </a:r>
            <a:endParaRPr lang="fi-FI" sz="3000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A58A746C-7BF3-ACDA-1C74-8CB30DA65C20}"/>
              </a:ext>
            </a:extLst>
          </p:cNvPr>
          <p:cNvSpPr txBox="1"/>
          <p:nvPr/>
        </p:nvSpPr>
        <p:spPr>
          <a:xfrm>
            <a:off x="17490090" y="6588087"/>
            <a:ext cx="538755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000">
                <a:latin typeface="Roboto"/>
              </a:rPr>
              <a:t>Vältetään tarve tapahtuman jälkeen esimerkiksi litteroida liiditietoja arvontakupongeista käsin</a:t>
            </a:r>
            <a:endParaRPr lang="fi-FI" sz="3000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38E31000-153A-08F8-14EF-F8B05A129E38}"/>
              </a:ext>
            </a:extLst>
          </p:cNvPr>
          <p:cNvSpPr txBox="1"/>
          <p:nvPr/>
        </p:nvSpPr>
        <p:spPr>
          <a:xfrm>
            <a:off x="3937769" y="10202996"/>
            <a:ext cx="596600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000">
                <a:solidFill>
                  <a:srgbClr val="121520"/>
                </a:solidFill>
                <a:latin typeface="Roboto"/>
              </a:rPr>
              <a:t>Sujuva vuorovaikutus näytteilleasettajan kanssa</a:t>
            </a:r>
            <a:r>
              <a:rPr lang="en-US" sz="3000">
                <a:solidFill>
                  <a:srgbClr val="91969B"/>
                </a:solidFill>
                <a:latin typeface="Roboto"/>
              </a:rPr>
              <a:t>​</a:t>
            </a:r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F371E74-52F6-4D3B-533F-FDE98E48D896}"/>
              </a:ext>
            </a:extLst>
          </p:cNvPr>
          <p:cNvSpPr txBox="1"/>
          <p:nvPr/>
        </p:nvSpPr>
        <p:spPr>
          <a:xfrm>
            <a:off x="11457657" y="10079056"/>
            <a:ext cx="10097812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000">
                <a:solidFill>
                  <a:srgbClr val="121520"/>
                </a:solidFill>
                <a:latin typeface="Roboto"/>
              </a:rPr>
              <a:t>Parempi osallistujakokemus, koska ei tarvitse täyttää tietoja esimerkiksi mihinkään arvontaan</a:t>
            </a:r>
            <a:r>
              <a:rPr lang="en-US" sz="3200">
                <a:solidFill>
                  <a:srgbClr val="91969B"/>
                </a:solidFill>
                <a:latin typeface="Roboto"/>
              </a:rPr>
              <a:t>​</a:t>
            </a:r>
            <a:endParaRPr lang="fi-FI"/>
          </a:p>
          <a:p>
            <a:r>
              <a:rPr lang="en-US">
                <a:solidFill>
                  <a:srgbClr val="91969B"/>
                </a:solidFill>
                <a:cs typeface="Segoe UI"/>
              </a:rPr>
              <a:t>​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F2D134A0-76B0-1F92-62C5-A425FB6B293E}"/>
              </a:ext>
            </a:extLst>
          </p:cNvPr>
          <p:cNvSpPr txBox="1"/>
          <p:nvPr/>
        </p:nvSpPr>
        <p:spPr>
          <a:xfrm>
            <a:off x="2057799" y="9273448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200" b="1">
                <a:solidFill>
                  <a:srgbClr val="121520"/>
                </a:solidFill>
                <a:latin typeface="Roboto"/>
              </a:rPr>
              <a:t>Osallistujalle</a:t>
            </a:r>
            <a:r>
              <a:rPr lang="fi-FI" sz="3200">
                <a:latin typeface="Roboto"/>
                <a:ea typeface="Roboto"/>
                <a:cs typeface="Roboto"/>
              </a:rPr>
              <a:t>​</a:t>
            </a:r>
            <a:endParaRPr lang="fi-FI"/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1802B111-30DE-E31A-D1EF-6FFACF876677}"/>
              </a:ext>
            </a:extLst>
          </p:cNvPr>
          <p:cNvSpPr/>
          <p:nvPr/>
        </p:nvSpPr>
        <p:spPr>
          <a:xfrm>
            <a:off x="1291086" y="9140612"/>
            <a:ext cx="22005691" cy="2650981"/>
          </a:xfrm>
          <a:prstGeom prst="roundRect">
            <a:avLst/>
          </a:prstGeom>
          <a:noFill/>
          <a:ln w="57150">
            <a:solidFill>
              <a:srgbClr val="CCED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A4B45A62-9F40-4ACB-6C72-39F3503D951B}"/>
              </a:ext>
            </a:extLst>
          </p:cNvPr>
          <p:cNvGrpSpPr/>
          <p:nvPr/>
        </p:nvGrpSpPr>
        <p:grpSpPr>
          <a:xfrm>
            <a:off x="2063834" y="6823817"/>
            <a:ext cx="1314478" cy="1360592"/>
            <a:chOff x="2063834" y="6823817"/>
            <a:chExt cx="1314478" cy="1360592"/>
          </a:xfrm>
        </p:grpSpPr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722E86E6-E485-5517-F239-D3D715DC0EBD}"/>
                </a:ext>
              </a:extLst>
            </p:cNvPr>
            <p:cNvSpPr/>
            <p:nvPr/>
          </p:nvSpPr>
          <p:spPr>
            <a:xfrm>
              <a:off x="2063834" y="6823817"/>
              <a:ext cx="1314478" cy="1360592"/>
            </a:xfrm>
            <a:prstGeom prst="ellipse">
              <a:avLst/>
            </a:prstGeom>
            <a:solidFill>
              <a:srgbClr val="00A9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" name="Kuva 1" descr="Maalitaulu ääriviiva">
              <a:extLst>
                <a:ext uri="{FF2B5EF4-FFF2-40B4-BE49-F238E27FC236}">
                  <a16:creationId xmlns:a16="http://schemas.microsoft.com/office/drawing/2014/main" id="{C4C7FD02-9662-283A-8469-43F6CE4FF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56966" y="7037109"/>
              <a:ext cx="914751" cy="914400"/>
            </a:xfrm>
            <a:prstGeom prst="rect">
              <a:avLst/>
            </a:prstGeom>
          </p:spPr>
        </p:pic>
      </p:grp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2FE1270F-3061-698D-7F2C-5291A670366A}"/>
              </a:ext>
            </a:extLst>
          </p:cNvPr>
          <p:cNvGrpSpPr/>
          <p:nvPr/>
        </p:nvGrpSpPr>
        <p:grpSpPr>
          <a:xfrm>
            <a:off x="8488791" y="4221082"/>
            <a:ext cx="1314478" cy="1360592"/>
            <a:chOff x="8488791" y="4221082"/>
            <a:chExt cx="1314478" cy="1360592"/>
          </a:xfrm>
        </p:grpSpPr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912DC3B1-7291-C9CB-DD3D-D23B94396B81}"/>
                </a:ext>
              </a:extLst>
            </p:cNvPr>
            <p:cNvSpPr/>
            <p:nvPr/>
          </p:nvSpPr>
          <p:spPr>
            <a:xfrm>
              <a:off x="8488791" y="4221082"/>
              <a:ext cx="1314478" cy="1360592"/>
            </a:xfrm>
            <a:prstGeom prst="ellipse">
              <a:avLst/>
            </a:prstGeom>
            <a:solidFill>
              <a:srgbClr val="00A9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" name="Kuva 7" descr="Hauskat kasvot, ääriviiva ääriviiva">
              <a:extLst>
                <a:ext uri="{FF2B5EF4-FFF2-40B4-BE49-F238E27FC236}">
                  <a16:creationId xmlns:a16="http://schemas.microsoft.com/office/drawing/2014/main" id="{865D160C-48F7-AFD8-0301-CF76D9C1E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693232" y="4468305"/>
              <a:ext cx="914751" cy="914400"/>
            </a:xfrm>
            <a:prstGeom prst="rect">
              <a:avLst/>
            </a:prstGeom>
          </p:spPr>
        </p:pic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DAABC278-8404-D4FB-D9F2-60EFA6AAA508}"/>
              </a:ext>
            </a:extLst>
          </p:cNvPr>
          <p:cNvGrpSpPr/>
          <p:nvPr/>
        </p:nvGrpSpPr>
        <p:grpSpPr>
          <a:xfrm>
            <a:off x="8488791" y="6823817"/>
            <a:ext cx="1314478" cy="1360592"/>
            <a:chOff x="8488791" y="6823817"/>
            <a:chExt cx="1314478" cy="1360592"/>
          </a:xfrm>
        </p:grpSpPr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3FC00601-019A-99EB-05A8-C0E743B98B28}"/>
                </a:ext>
              </a:extLst>
            </p:cNvPr>
            <p:cNvSpPr/>
            <p:nvPr/>
          </p:nvSpPr>
          <p:spPr>
            <a:xfrm>
              <a:off x="8488791" y="6823817"/>
              <a:ext cx="1314478" cy="1360592"/>
            </a:xfrm>
            <a:prstGeom prst="ellipse">
              <a:avLst/>
            </a:prstGeom>
            <a:solidFill>
              <a:srgbClr val="00A9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Kuva 9" descr="Esineiden Internet ääriviiva">
              <a:extLst>
                <a:ext uri="{FF2B5EF4-FFF2-40B4-BE49-F238E27FC236}">
                  <a16:creationId xmlns:a16="http://schemas.microsoft.com/office/drawing/2014/main" id="{FEA798C8-4352-F41E-8E58-C1FA75F3F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693231" y="7037110"/>
              <a:ext cx="914751" cy="914400"/>
            </a:xfrm>
            <a:prstGeom prst="rect">
              <a:avLst/>
            </a:prstGeom>
          </p:spPr>
        </p:pic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CC6F244B-1FE9-73DC-520A-C8C407843138}"/>
              </a:ext>
            </a:extLst>
          </p:cNvPr>
          <p:cNvGrpSpPr/>
          <p:nvPr/>
        </p:nvGrpSpPr>
        <p:grpSpPr>
          <a:xfrm>
            <a:off x="15843403" y="4055829"/>
            <a:ext cx="1314478" cy="1360592"/>
            <a:chOff x="15843403" y="4055829"/>
            <a:chExt cx="1314478" cy="1360592"/>
          </a:xfrm>
        </p:grpSpPr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6E45137E-E517-2EE8-E1DD-605A3143B1DD}"/>
                </a:ext>
              </a:extLst>
            </p:cNvPr>
            <p:cNvSpPr/>
            <p:nvPr/>
          </p:nvSpPr>
          <p:spPr>
            <a:xfrm>
              <a:off x="15843403" y="4055829"/>
              <a:ext cx="1314478" cy="1360592"/>
            </a:xfrm>
            <a:prstGeom prst="ellipse">
              <a:avLst/>
            </a:prstGeom>
            <a:solidFill>
              <a:srgbClr val="00A9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 descr="Post-it-muistiinpanot 3 ääriviiva">
              <a:extLst>
                <a:ext uri="{FF2B5EF4-FFF2-40B4-BE49-F238E27FC236}">
                  <a16:creationId xmlns:a16="http://schemas.microsoft.com/office/drawing/2014/main" id="{5FFCFB94-3D7D-0452-7EFD-7ADFD27FE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050438" y="4281242"/>
              <a:ext cx="914751" cy="914400"/>
            </a:xfrm>
            <a:prstGeom prst="rect">
              <a:avLst/>
            </a:prstGeom>
          </p:spPr>
        </p:pic>
      </p:grp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74D90D94-6BB1-B01A-AB3A-3162853FAAA0}"/>
              </a:ext>
            </a:extLst>
          </p:cNvPr>
          <p:cNvCxnSpPr/>
          <p:nvPr/>
        </p:nvCxnSpPr>
        <p:spPr>
          <a:xfrm>
            <a:off x="16143374" y="4383463"/>
            <a:ext cx="683443" cy="636309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B907060C-8F3D-389F-D4F3-5D85139A57EF}"/>
              </a:ext>
            </a:extLst>
          </p:cNvPr>
          <p:cNvGrpSpPr/>
          <p:nvPr/>
        </p:nvGrpSpPr>
        <p:grpSpPr>
          <a:xfrm>
            <a:off x="15843403" y="6823817"/>
            <a:ext cx="1314478" cy="1360592"/>
            <a:chOff x="15843403" y="6823817"/>
            <a:chExt cx="1314478" cy="1360592"/>
          </a:xfrm>
        </p:grpSpPr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78A7447E-FB0E-FE2A-E9C0-7CB5A3BB300A}"/>
                </a:ext>
              </a:extLst>
            </p:cNvPr>
            <p:cNvSpPr/>
            <p:nvPr/>
          </p:nvSpPr>
          <p:spPr>
            <a:xfrm>
              <a:off x="15843403" y="6823817"/>
              <a:ext cx="1314478" cy="1360592"/>
            </a:xfrm>
            <a:prstGeom prst="ellipse">
              <a:avLst/>
            </a:prstGeom>
            <a:solidFill>
              <a:srgbClr val="00A9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fi-FI">
                <a:cs typeface="Arial"/>
              </a:endParaRPr>
            </a:p>
          </p:txBody>
        </p:sp>
        <p:pic>
          <p:nvPicPr>
            <p:cNvPr id="33" name="Kuva 32" descr="Post-it-muistiinpanot ääriviiva">
              <a:extLst>
                <a:ext uri="{FF2B5EF4-FFF2-40B4-BE49-F238E27FC236}">
                  <a16:creationId xmlns:a16="http://schemas.microsoft.com/office/drawing/2014/main" id="{45A4F49F-D694-A431-2215-F949689E7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6029807" y="7041529"/>
              <a:ext cx="914751" cy="914400"/>
            </a:xfrm>
            <a:prstGeom prst="rect">
              <a:avLst/>
            </a:prstGeom>
          </p:spPr>
        </p:pic>
      </p:grpSp>
      <p:cxnSp>
        <p:nvCxnSpPr>
          <p:cNvPr id="34" name="Suora nuoliyhdysviiva 33">
            <a:extLst>
              <a:ext uri="{FF2B5EF4-FFF2-40B4-BE49-F238E27FC236}">
                <a16:creationId xmlns:a16="http://schemas.microsoft.com/office/drawing/2014/main" id="{F9C29571-7253-B6F8-926C-A8BA5087CB5B}"/>
              </a:ext>
            </a:extLst>
          </p:cNvPr>
          <p:cNvCxnSpPr>
            <a:cxnSpLocks/>
          </p:cNvCxnSpPr>
          <p:nvPr/>
        </p:nvCxnSpPr>
        <p:spPr>
          <a:xfrm>
            <a:off x="16207848" y="7164370"/>
            <a:ext cx="683443" cy="636309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262BF857-3CE1-9523-4D8B-2A0D65879631}"/>
              </a:ext>
            </a:extLst>
          </p:cNvPr>
          <p:cNvGrpSpPr/>
          <p:nvPr/>
        </p:nvGrpSpPr>
        <p:grpSpPr>
          <a:xfrm>
            <a:off x="2104890" y="10025594"/>
            <a:ext cx="1314478" cy="1360592"/>
            <a:chOff x="2104890" y="10025594"/>
            <a:chExt cx="1314478" cy="1360592"/>
          </a:xfrm>
        </p:grpSpPr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35F26CD0-C623-8FAF-05F1-E93C2306D60B}"/>
                </a:ext>
              </a:extLst>
            </p:cNvPr>
            <p:cNvSpPr/>
            <p:nvPr/>
          </p:nvSpPr>
          <p:spPr>
            <a:xfrm>
              <a:off x="2104890" y="10025594"/>
              <a:ext cx="1314478" cy="1360592"/>
            </a:xfrm>
            <a:prstGeom prst="ellipse">
              <a:avLst/>
            </a:prstGeom>
            <a:solidFill>
              <a:srgbClr val="00A9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5" name="Kuva 34" descr="Peukalo pystyssä ääriviiva">
              <a:extLst>
                <a:ext uri="{FF2B5EF4-FFF2-40B4-BE49-F238E27FC236}">
                  <a16:creationId xmlns:a16="http://schemas.microsoft.com/office/drawing/2014/main" id="{30D08D06-D02F-1D03-5544-73A89043A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314302" y="10208439"/>
              <a:ext cx="914751" cy="914400"/>
            </a:xfrm>
            <a:prstGeom prst="rect">
              <a:avLst/>
            </a:prstGeom>
          </p:spPr>
        </p:pic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6AC5C15B-AFD0-2997-8E87-FEBB007ECEC7}"/>
              </a:ext>
            </a:extLst>
          </p:cNvPr>
          <p:cNvGrpSpPr/>
          <p:nvPr/>
        </p:nvGrpSpPr>
        <p:grpSpPr>
          <a:xfrm>
            <a:off x="9893326" y="9860340"/>
            <a:ext cx="1314478" cy="1360592"/>
            <a:chOff x="9893326" y="9860340"/>
            <a:chExt cx="1314478" cy="1360592"/>
          </a:xfrm>
        </p:grpSpPr>
        <p:sp>
          <p:nvSpPr>
            <p:cNvPr id="25" name="Ellipsi 24">
              <a:extLst>
                <a:ext uri="{FF2B5EF4-FFF2-40B4-BE49-F238E27FC236}">
                  <a16:creationId xmlns:a16="http://schemas.microsoft.com/office/drawing/2014/main" id="{571294A9-EAE8-1713-E45E-ED5B48A681E3}"/>
                </a:ext>
              </a:extLst>
            </p:cNvPr>
            <p:cNvSpPr/>
            <p:nvPr/>
          </p:nvSpPr>
          <p:spPr>
            <a:xfrm>
              <a:off x="9893326" y="9860340"/>
              <a:ext cx="1314478" cy="1360592"/>
            </a:xfrm>
            <a:prstGeom prst="ellipse">
              <a:avLst/>
            </a:prstGeom>
            <a:solidFill>
              <a:srgbClr val="00A9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Kuva 35" descr="Hymyilevät kasvot ja sydämenmuotoiset silmät, ääriviiva ääriviiva">
              <a:extLst>
                <a:ext uri="{FF2B5EF4-FFF2-40B4-BE49-F238E27FC236}">
                  <a16:creationId xmlns:a16="http://schemas.microsoft.com/office/drawing/2014/main" id="{8C58CD7E-A02F-FDF9-696B-B381BD6E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084219" y="10100821"/>
              <a:ext cx="914751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661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1ED43F96-1744-CB9E-C04D-6C98776B9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">
            <a:extLst>
              <a:ext uri="{FF2B5EF4-FFF2-40B4-BE49-F238E27FC236}">
                <a16:creationId xmlns:a16="http://schemas.microsoft.com/office/drawing/2014/main" id="{93E9EDFF-927C-77EE-968E-4294F5175A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5379" b="9656"/>
          <a:stretch/>
        </p:blipFill>
        <p:spPr>
          <a:xfrm rot="10800000">
            <a:off x="14959800" y="0"/>
            <a:ext cx="9442833" cy="682698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>
            <a:extLst>
              <a:ext uri="{FF2B5EF4-FFF2-40B4-BE49-F238E27FC236}">
                <a16:creationId xmlns:a16="http://schemas.microsoft.com/office/drawing/2014/main" id="{CB3E2D98-3E60-74FD-1810-264C981E8EB4}"/>
              </a:ext>
            </a:extLst>
          </p:cNvPr>
          <p:cNvSpPr/>
          <p:nvPr/>
        </p:nvSpPr>
        <p:spPr>
          <a:xfrm>
            <a:off x="3991723" y="444359"/>
            <a:ext cx="16394203" cy="23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2719"/>
              </a:buClr>
              <a:buSzPts val="7600"/>
              <a:buFont typeface="Roboto"/>
              <a:buNone/>
            </a:pPr>
            <a:r>
              <a:rPr lang="fi-FI" sz="7600" b="1" i="0" u="none" strike="noStrike" cap="none" dirty="0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rPr>
              <a:t>Data ja analytiikka tapahtuman kehittämiseen</a:t>
            </a:r>
            <a:endParaRPr sz="3600" b="0" i="0" u="none" strike="noStrike" cap="none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72" name="Google Shape;72;p2">
            <a:extLst>
              <a:ext uri="{FF2B5EF4-FFF2-40B4-BE49-F238E27FC236}">
                <a16:creationId xmlns:a16="http://schemas.microsoft.com/office/drawing/2014/main" id="{E9983788-6129-DC99-04EC-4FDEEC43738F}"/>
              </a:ext>
            </a:extLst>
          </p:cNvPr>
          <p:cNvGrpSpPr/>
          <p:nvPr/>
        </p:nvGrpSpPr>
        <p:grpSpPr>
          <a:xfrm>
            <a:off x="11788879" y="2772880"/>
            <a:ext cx="799891" cy="190500"/>
            <a:chOff x="1942594" y="2781300"/>
            <a:chExt cx="799891" cy="190500"/>
          </a:xfrm>
        </p:grpSpPr>
        <p:sp>
          <p:nvSpPr>
            <p:cNvPr id="73" name="Google Shape;73;p2">
              <a:extLst>
                <a:ext uri="{FF2B5EF4-FFF2-40B4-BE49-F238E27FC236}">
                  <a16:creationId xmlns:a16="http://schemas.microsoft.com/office/drawing/2014/main" id="{82EDFB30-6D25-6554-2020-63A448D2AEE1}"/>
                </a:ext>
              </a:extLst>
            </p:cNvPr>
            <p:cNvSpPr/>
            <p:nvPr/>
          </p:nvSpPr>
          <p:spPr>
            <a:xfrm>
              <a:off x="1942594" y="2781300"/>
              <a:ext cx="190450" cy="190500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ato Light"/>
                <a:buNone/>
              </a:pPr>
              <a:endParaRPr sz="36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74;p2">
              <a:extLst>
                <a:ext uri="{FF2B5EF4-FFF2-40B4-BE49-F238E27FC236}">
                  <a16:creationId xmlns:a16="http://schemas.microsoft.com/office/drawing/2014/main" id="{C9B2F9E0-B32D-C645-C072-22178B388002}"/>
                </a:ext>
              </a:extLst>
            </p:cNvPr>
            <p:cNvSpPr/>
            <p:nvPr/>
          </p:nvSpPr>
          <p:spPr>
            <a:xfrm>
              <a:off x="2247315" y="2781300"/>
              <a:ext cx="190450" cy="190500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ato Light"/>
                <a:buNone/>
              </a:pPr>
              <a:endParaRPr sz="36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75;p2">
              <a:extLst>
                <a:ext uri="{FF2B5EF4-FFF2-40B4-BE49-F238E27FC236}">
                  <a16:creationId xmlns:a16="http://schemas.microsoft.com/office/drawing/2014/main" id="{F95A27E3-9949-63B2-DC5D-E8B04789E8F1}"/>
                </a:ext>
              </a:extLst>
            </p:cNvPr>
            <p:cNvSpPr/>
            <p:nvPr/>
          </p:nvSpPr>
          <p:spPr>
            <a:xfrm>
              <a:off x="2552035" y="2781300"/>
              <a:ext cx="190450" cy="190500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ato Light"/>
                <a:buNone/>
              </a:pPr>
              <a:endParaRPr sz="36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Google Shape;96;g2e2921f3664_1_15">
            <a:extLst>
              <a:ext uri="{FF2B5EF4-FFF2-40B4-BE49-F238E27FC236}">
                <a16:creationId xmlns:a16="http://schemas.microsoft.com/office/drawing/2014/main" id="{DFA5FC52-5256-EFDE-20B0-60773C2BC3F6}"/>
              </a:ext>
            </a:extLst>
          </p:cNvPr>
          <p:cNvSpPr/>
          <p:nvPr/>
        </p:nvSpPr>
        <p:spPr>
          <a:xfrm>
            <a:off x="887400" y="3537575"/>
            <a:ext cx="20267700" cy="88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457200" indent="-457200">
              <a:lnSpc>
                <a:spcPct val="150000"/>
              </a:lnSpc>
              <a:buSzPts val="3200"/>
              <a:buFont typeface="Arial" panose="020B0604020202020204" pitchFamily="34" charset="0"/>
              <a:buChar char="•"/>
            </a:pP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Järjestäjä saa kattavan yleiskuvan tapahtuman vuorovaikutuksesta näytteilleasettajien ja osallistujien keskuudesta. </a:t>
            </a:r>
          </a:p>
          <a:p>
            <a:pPr marL="457200" indent="-457200">
              <a:lnSpc>
                <a:spcPct val="150000"/>
              </a:lnSpc>
              <a:buSzPts val="3200"/>
              <a:buFont typeface="Arial" panose="020B0604020202020204" pitchFamily="34" charset="0"/>
              <a:buChar char="•"/>
            </a:pP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Järjestäjä ei näe kumppanien keräämiä </a:t>
            </a:r>
            <a:r>
              <a:rPr lang="fi-FI" sz="3200" dirty="0" err="1">
                <a:latin typeface="Roboto" panose="02000000000000000000" pitchFamily="2" charset="0"/>
                <a:ea typeface="Roboto" panose="02000000000000000000" pitchFamily="2" charset="0"/>
              </a:rPr>
              <a:t>liidejä</a:t>
            </a: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 yksityiskohtaisesti, mutta numeerisesti ja analytiikan osalta kyllä. </a:t>
            </a:r>
          </a:p>
          <a:p>
            <a:pPr marL="457200" indent="-457200">
              <a:lnSpc>
                <a:spcPct val="150000"/>
              </a:lnSpc>
              <a:buSzPts val="3200"/>
              <a:buFont typeface="Arial" panose="020B0604020202020204" pitchFamily="34" charset="0"/>
              <a:buChar char="•"/>
            </a:pP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Nähdään nopeasti suosituimmat näytteilleasettajat. Tapahtumanjärjestäjä voi </a:t>
            </a:r>
            <a:r>
              <a:rPr lang="fi-FI" sz="3200" dirty="0" err="1">
                <a:latin typeface="Roboto" panose="02000000000000000000" pitchFamily="2" charset="0"/>
                <a:ea typeface="Roboto" panose="02000000000000000000" pitchFamily="2" charset="0"/>
              </a:rPr>
              <a:t>pelillistää</a:t>
            </a: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 tämän myös näytteilleasettajien kesken, jolla on positiivinen ja proaktiivinen vaikutus siihen, että näytteilleasettajat hakevat osallistumisestaan mitattavaa hyötyä ja arvoa. </a:t>
            </a:r>
          </a:p>
          <a:p>
            <a:pPr marL="457200" indent="-457200">
              <a:lnSpc>
                <a:spcPct val="150000"/>
              </a:lnSpc>
              <a:buSzPts val="3200"/>
              <a:buFont typeface="Arial" panose="020B0604020202020204" pitchFamily="34" charset="0"/>
              <a:buChar char="•"/>
            </a:pP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Nähdään tapahtuma-alueen kiinnostavimmat alueet ja toimijat sieltä</a:t>
            </a:r>
          </a:p>
          <a:p>
            <a:pPr marL="457200" indent="-457200">
              <a:lnSpc>
                <a:spcPct val="150000"/>
              </a:lnSpc>
              <a:buSzPts val="3200"/>
              <a:buFont typeface="Arial" panose="020B0604020202020204" pitchFamily="34" charset="0"/>
              <a:buChar char="•"/>
            </a:pP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Data auttaa tulevien tapahtumien suunnittelussa ja myyntistrategian laadinnassa. </a:t>
            </a:r>
            <a:r>
              <a:rPr lang="fi-FI" sz="3200" dirty="0" err="1">
                <a:latin typeface="Roboto" panose="02000000000000000000" pitchFamily="2" charset="0"/>
                <a:ea typeface="Roboto" panose="02000000000000000000" pitchFamily="2" charset="0"/>
              </a:rPr>
              <a:t>Liididatan</a:t>
            </a: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 perusteella voidaan paljon helpommin johtaa tiedolla sekä tarjota numeerisia faktoja miksi tapahtumaan kannattaa osallistua näytteilleasettajan roolissa. </a:t>
            </a:r>
          </a:p>
          <a:p>
            <a:pPr marL="457200" indent="-457200">
              <a:lnSpc>
                <a:spcPct val="150000"/>
              </a:lnSpc>
              <a:buSzPts val="3200"/>
              <a:buFont typeface="Arial" panose="020B0604020202020204" pitchFamily="34" charset="0"/>
              <a:buChar char="•"/>
            </a:pP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Datan avulla voidaan myös helpommin perustellen nostaa pakettien ja tuotteiden hintoja.</a:t>
            </a:r>
          </a:p>
          <a:p>
            <a:pPr marL="457200" indent="-457200">
              <a:lnSpc>
                <a:spcPct val="150000"/>
              </a:lnSpc>
              <a:buSzPts val="3200"/>
              <a:buFont typeface="Arial" panose="020B0604020202020204" pitchFamily="34" charset="0"/>
              <a:buChar char="•"/>
            </a:pPr>
            <a:endParaRPr lang="fi-FI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04CC4DA6-FDF8-8C2D-8FB1-14C8B0B33CBD}"/>
              </a:ext>
            </a:extLst>
          </p:cNvPr>
          <p:cNvGrpSpPr/>
          <p:nvPr/>
        </p:nvGrpSpPr>
        <p:grpSpPr>
          <a:xfrm>
            <a:off x="20705631" y="8891829"/>
            <a:ext cx="3487979" cy="3226781"/>
            <a:chOff x="20705631" y="8891829"/>
            <a:chExt cx="3487979" cy="3226781"/>
          </a:xfrm>
        </p:grpSpPr>
        <p:sp>
          <p:nvSpPr>
            <p:cNvPr id="3" name="Ellipsi 2">
              <a:extLst>
                <a:ext uri="{FF2B5EF4-FFF2-40B4-BE49-F238E27FC236}">
                  <a16:creationId xmlns:a16="http://schemas.microsoft.com/office/drawing/2014/main" id="{C3ACB4C9-F381-4A8A-D7CC-21A2BF2F612B}"/>
                </a:ext>
              </a:extLst>
            </p:cNvPr>
            <p:cNvSpPr/>
            <p:nvPr/>
          </p:nvSpPr>
          <p:spPr>
            <a:xfrm>
              <a:off x="20705631" y="8891829"/>
              <a:ext cx="3487979" cy="3226781"/>
            </a:xfrm>
            <a:prstGeom prst="ellipse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" name="Kuva 3" descr="Tutkimus ääriviiva">
              <a:extLst>
                <a:ext uri="{FF2B5EF4-FFF2-40B4-BE49-F238E27FC236}">
                  <a16:creationId xmlns:a16="http://schemas.microsoft.com/office/drawing/2014/main" id="{217F3CAB-D39F-7185-A915-95864037C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296529" y="9375354"/>
              <a:ext cx="2319320" cy="2277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13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C485CE12-6AF9-6DBB-4AA8-340592F43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">
            <a:extLst>
              <a:ext uri="{FF2B5EF4-FFF2-40B4-BE49-F238E27FC236}">
                <a16:creationId xmlns:a16="http://schemas.microsoft.com/office/drawing/2014/main" id="{CD9D08A1-FD1F-7C31-9A9F-827A102C7C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5379" b="9656"/>
          <a:stretch/>
        </p:blipFill>
        <p:spPr>
          <a:xfrm rot="10800000">
            <a:off x="14959800" y="0"/>
            <a:ext cx="9442833" cy="682698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>
            <a:extLst>
              <a:ext uri="{FF2B5EF4-FFF2-40B4-BE49-F238E27FC236}">
                <a16:creationId xmlns:a16="http://schemas.microsoft.com/office/drawing/2014/main" id="{7F2AFBE4-6A92-6BB4-0896-898547C01B1E}"/>
              </a:ext>
            </a:extLst>
          </p:cNvPr>
          <p:cNvSpPr/>
          <p:nvPr/>
        </p:nvSpPr>
        <p:spPr>
          <a:xfrm>
            <a:off x="3991723" y="444359"/>
            <a:ext cx="16394203" cy="23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2719"/>
              </a:buClr>
              <a:buSzPts val="7600"/>
              <a:buFont typeface="Roboto"/>
              <a:buNone/>
            </a:pPr>
            <a:r>
              <a:rPr lang="fi-FI" sz="7600" b="1" i="0" u="none" strike="noStrike" cap="none" dirty="0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rPr>
              <a:t>Lisätulomahdollisuudet tapahtumajärjestäjälle</a:t>
            </a:r>
            <a:endParaRPr sz="3600" b="0" i="0" u="none" strike="noStrike" cap="none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72" name="Google Shape;72;p2">
            <a:extLst>
              <a:ext uri="{FF2B5EF4-FFF2-40B4-BE49-F238E27FC236}">
                <a16:creationId xmlns:a16="http://schemas.microsoft.com/office/drawing/2014/main" id="{F12B3C4E-A854-CE3F-7C41-5C962B25E068}"/>
              </a:ext>
            </a:extLst>
          </p:cNvPr>
          <p:cNvGrpSpPr/>
          <p:nvPr/>
        </p:nvGrpSpPr>
        <p:grpSpPr>
          <a:xfrm>
            <a:off x="11788879" y="2772880"/>
            <a:ext cx="799891" cy="190500"/>
            <a:chOff x="1942594" y="2781300"/>
            <a:chExt cx="799891" cy="190500"/>
          </a:xfrm>
        </p:grpSpPr>
        <p:sp>
          <p:nvSpPr>
            <p:cNvPr id="73" name="Google Shape;73;p2">
              <a:extLst>
                <a:ext uri="{FF2B5EF4-FFF2-40B4-BE49-F238E27FC236}">
                  <a16:creationId xmlns:a16="http://schemas.microsoft.com/office/drawing/2014/main" id="{FA6033FB-1A4A-A536-A081-076A5E544ED5}"/>
                </a:ext>
              </a:extLst>
            </p:cNvPr>
            <p:cNvSpPr/>
            <p:nvPr/>
          </p:nvSpPr>
          <p:spPr>
            <a:xfrm>
              <a:off x="1942594" y="2781300"/>
              <a:ext cx="190450" cy="190500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ato Light"/>
                <a:buNone/>
              </a:pPr>
              <a:endParaRPr sz="36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74;p2">
              <a:extLst>
                <a:ext uri="{FF2B5EF4-FFF2-40B4-BE49-F238E27FC236}">
                  <a16:creationId xmlns:a16="http://schemas.microsoft.com/office/drawing/2014/main" id="{7416E688-3732-95F9-74A9-1CD6B960207E}"/>
                </a:ext>
              </a:extLst>
            </p:cNvPr>
            <p:cNvSpPr/>
            <p:nvPr/>
          </p:nvSpPr>
          <p:spPr>
            <a:xfrm>
              <a:off x="2247315" y="2781300"/>
              <a:ext cx="190450" cy="190500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ato Light"/>
                <a:buNone/>
              </a:pPr>
              <a:endParaRPr sz="36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75;p2">
              <a:extLst>
                <a:ext uri="{FF2B5EF4-FFF2-40B4-BE49-F238E27FC236}">
                  <a16:creationId xmlns:a16="http://schemas.microsoft.com/office/drawing/2014/main" id="{02B944BA-B52F-641E-7F06-CCEF4E43753E}"/>
                </a:ext>
              </a:extLst>
            </p:cNvPr>
            <p:cNvSpPr/>
            <p:nvPr/>
          </p:nvSpPr>
          <p:spPr>
            <a:xfrm>
              <a:off x="2552035" y="2781300"/>
              <a:ext cx="190450" cy="190500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ato Light"/>
                <a:buNone/>
              </a:pPr>
              <a:endParaRPr sz="36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Google Shape;96;g2e2921f3664_1_15">
            <a:extLst>
              <a:ext uri="{FF2B5EF4-FFF2-40B4-BE49-F238E27FC236}">
                <a16:creationId xmlns:a16="http://schemas.microsoft.com/office/drawing/2014/main" id="{EFC351D2-5F2A-166E-36D8-08B6EBBE8A5B}"/>
              </a:ext>
            </a:extLst>
          </p:cNvPr>
          <p:cNvSpPr/>
          <p:nvPr/>
        </p:nvSpPr>
        <p:spPr>
          <a:xfrm>
            <a:off x="887400" y="3537575"/>
            <a:ext cx="20267700" cy="88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457200" indent="-457200">
              <a:lnSpc>
                <a:spcPct val="150000"/>
              </a:lnSpc>
              <a:buSzPts val="3200"/>
              <a:buFont typeface="Arial" panose="020B0604020202020204" pitchFamily="34" charset="0"/>
              <a:buChar char="•"/>
            </a:pP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Tapahtumajärjestäjän kannattaa yhdistää </a:t>
            </a:r>
            <a:r>
              <a:rPr lang="fi-FI" sz="3200" dirty="0" err="1">
                <a:latin typeface="Roboto" panose="02000000000000000000" pitchFamily="2" charset="0"/>
                <a:ea typeface="Roboto" panose="02000000000000000000" pitchFamily="2" charset="0"/>
              </a:rPr>
              <a:t>liidiskannerin</a:t>
            </a: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 tarjoaminen suoraan osaksi näytteilleasettaja paketteja. </a:t>
            </a:r>
            <a:r>
              <a:rPr lang="fi-FI" sz="3200" dirty="0" err="1">
                <a:latin typeface="Roboto" panose="02000000000000000000" pitchFamily="2" charset="0"/>
                <a:ea typeface="Roboto" panose="02000000000000000000" pitchFamily="2" charset="0"/>
              </a:rPr>
              <a:t>Liveto</a:t>
            </a: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 vastaa </a:t>
            </a:r>
            <a:r>
              <a:rPr lang="fi-FI" sz="3200" dirty="0" err="1">
                <a:latin typeface="Roboto" panose="02000000000000000000" pitchFamily="2" charset="0"/>
                <a:ea typeface="Roboto" panose="02000000000000000000" pitchFamily="2" charset="0"/>
              </a:rPr>
              <a:t>liidiskannereiden</a:t>
            </a: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 toimittamisesta, kouluttamisesta sekä ylläpidosta sen tilaavien yrityksien osalta. </a:t>
            </a:r>
          </a:p>
          <a:p>
            <a:pPr marL="457200" indent="-457200">
              <a:lnSpc>
                <a:spcPct val="150000"/>
              </a:lnSpc>
              <a:buSzPts val="3200"/>
              <a:buFont typeface="Arial" panose="020B0604020202020204" pitchFamily="34" charset="0"/>
              <a:buChar char="•"/>
            </a:pPr>
            <a:r>
              <a:rPr lang="fi-FI" sz="3200" dirty="0" err="1">
                <a:latin typeface="Roboto" panose="02000000000000000000" pitchFamily="2" charset="0"/>
                <a:ea typeface="Roboto" panose="02000000000000000000" pitchFamily="2" charset="0"/>
              </a:rPr>
              <a:t>Liveto</a:t>
            </a: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 tarjoaa </a:t>
            </a:r>
            <a:r>
              <a:rPr lang="fi-FI" sz="3200" dirty="0" err="1">
                <a:latin typeface="Roboto" panose="02000000000000000000" pitchFamily="2" charset="0"/>
                <a:ea typeface="Roboto" panose="02000000000000000000" pitchFamily="2" charset="0"/>
              </a:rPr>
              <a:t>liidiskannerin</a:t>
            </a: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 myynnin tapahtumajärjestäjälle täysin riskittömästi, tulonjako mallilla. </a:t>
            </a:r>
          </a:p>
          <a:p>
            <a:pPr marL="457200" indent="-457200">
              <a:lnSpc>
                <a:spcPct val="150000"/>
              </a:lnSpc>
              <a:buSzPts val="3200"/>
              <a:buFont typeface="Arial" panose="020B0604020202020204" pitchFamily="34" charset="0"/>
              <a:buChar char="•"/>
            </a:pP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Järjestäjää saa 25% osuuden jokaisesta välitetystä </a:t>
            </a:r>
            <a:r>
              <a:rPr lang="fi-FI" sz="3200" dirty="0" err="1">
                <a:latin typeface="Roboto" panose="02000000000000000000" pitchFamily="2" charset="0"/>
                <a:ea typeface="Roboto" panose="02000000000000000000" pitchFamily="2" charset="0"/>
              </a:rPr>
              <a:t>liidiskannereista</a:t>
            </a: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, joka myydään näytteilleasettajalle. Näytteilleasettajalla voi olla yksi tai useampi skanneri käytössä tapahtuman aikana, riippuen pisteellä työskentelevien henkilöiden määrästä. </a:t>
            </a:r>
          </a:p>
          <a:p>
            <a:pPr marL="457200" indent="-457200">
              <a:lnSpc>
                <a:spcPct val="150000"/>
              </a:lnSpc>
              <a:buSzPts val="3200"/>
              <a:buFont typeface="Arial" panose="020B0604020202020204" pitchFamily="34" charset="0"/>
              <a:buChar char="•"/>
            </a:pPr>
            <a:r>
              <a:rPr lang="fi-FI" sz="3200" dirty="0" err="1">
                <a:latin typeface="Roboto" panose="02000000000000000000" pitchFamily="2" charset="0"/>
                <a:ea typeface="Roboto" panose="02000000000000000000" pitchFamily="2" charset="0"/>
              </a:rPr>
              <a:t>Liidiskanneri</a:t>
            </a: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 voidaan myös hinnoitella suoraan sisään osaksi esimerkiksi </a:t>
            </a:r>
            <a:r>
              <a:rPr lang="fi-FI" sz="3200" dirty="0" err="1">
                <a:latin typeface="Roboto" panose="02000000000000000000" pitchFamily="2" charset="0"/>
                <a:ea typeface="Roboto" panose="02000000000000000000" pitchFamily="2" charset="0"/>
              </a:rPr>
              <a:t>premium</a:t>
            </a: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-paketteja. </a:t>
            </a:r>
          </a:p>
          <a:p>
            <a:pPr marL="457200" indent="-457200">
              <a:lnSpc>
                <a:spcPct val="150000"/>
              </a:lnSpc>
              <a:buSzPts val="3200"/>
              <a:buFont typeface="Arial" panose="020B0604020202020204" pitchFamily="34" charset="0"/>
              <a:buChar char="•"/>
            </a:pPr>
            <a:r>
              <a:rPr lang="fi-FI" sz="3200" dirty="0" err="1">
                <a:latin typeface="Roboto" panose="02000000000000000000" pitchFamily="2" charset="0"/>
                <a:ea typeface="Roboto" panose="02000000000000000000" pitchFamily="2" charset="0"/>
              </a:rPr>
              <a:t>Liidiskanneriin</a:t>
            </a: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</a:rPr>
              <a:t> voidaan yhdistää myös sponsorinäkyvyyttä.</a:t>
            </a:r>
          </a:p>
          <a:p>
            <a:pPr marL="457200" indent="-457200">
              <a:lnSpc>
                <a:spcPct val="150000"/>
              </a:lnSpc>
              <a:buSzPts val="3200"/>
              <a:buFont typeface="Arial" panose="020B0604020202020204" pitchFamily="34" charset="0"/>
              <a:buChar char="•"/>
            </a:pPr>
            <a:endParaRPr lang="fi-FI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SzPts val="3200"/>
              <a:buFont typeface="Arial" panose="020B0604020202020204" pitchFamily="34" charset="0"/>
              <a:buChar char="•"/>
            </a:pPr>
            <a:endParaRPr lang="fi-FI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B68FC7BF-FDC5-A226-4F4D-4EAF87BAC2C2}"/>
              </a:ext>
            </a:extLst>
          </p:cNvPr>
          <p:cNvGrpSpPr/>
          <p:nvPr/>
        </p:nvGrpSpPr>
        <p:grpSpPr>
          <a:xfrm>
            <a:off x="19672680" y="8375413"/>
            <a:ext cx="3487979" cy="3226781"/>
            <a:chOff x="19672680" y="8375413"/>
            <a:chExt cx="3487979" cy="3226781"/>
          </a:xfrm>
        </p:grpSpPr>
        <p:sp>
          <p:nvSpPr>
            <p:cNvPr id="4" name="Ellipsi 3">
              <a:extLst>
                <a:ext uri="{FF2B5EF4-FFF2-40B4-BE49-F238E27FC236}">
                  <a16:creationId xmlns:a16="http://schemas.microsoft.com/office/drawing/2014/main" id="{5E2AFFF7-7940-9AF8-BB62-0DFE69E66496}"/>
                </a:ext>
              </a:extLst>
            </p:cNvPr>
            <p:cNvSpPr/>
            <p:nvPr/>
          </p:nvSpPr>
          <p:spPr>
            <a:xfrm>
              <a:off x="19672680" y="8375413"/>
              <a:ext cx="3487979" cy="3226781"/>
            </a:xfrm>
            <a:prstGeom prst="ellipse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" name="Kuva 4" descr="Raha ääriviiva">
              <a:extLst>
                <a:ext uri="{FF2B5EF4-FFF2-40B4-BE49-F238E27FC236}">
                  <a16:creationId xmlns:a16="http://schemas.microsoft.com/office/drawing/2014/main" id="{C42E7A59-9DB3-C85A-B400-D3D5827F5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222260" y="8549089"/>
              <a:ext cx="2401956" cy="2566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770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5BCB658F-7C26-37E6-614E-94C25D32E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">
            <a:extLst>
              <a:ext uri="{FF2B5EF4-FFF2-40B4-BE49-F238E27FC236}">
                <a16:creationId xmlns:a16="http://schemas.microsoft.com/office/drawing/2014/main" id="{334F3121-CD5B-CB35-F984-567CAEE624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5379" b="9656"/>
          <a:stretch/>
        </p:blipFill>
        <p:spPr>
          <a:xfrm rot="10800000">
            <a:off x="14959800" y="0"/>
            <a:ext cx="9442833" cy="682698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>
            <a:extLst>
              <a:ext uri="{FF2B5EF4-FFF2-40B4-BE49-F238E27FC236}">
                <a16:creationId xmlns:a16="http://schemas.microsoft.com/office/drawing/2014/main" id="{387D6F15-E4A8-68F8-A683-9ADB8F192D5A}"/>
              </a:ext>
            </a:extLst>
          </p:cNvPr>
          <p:cNvSpPr/>
          <p:nvPr/>
        </p:nvSpPr>
        <p:spPr>
          <a:xfrm>
            <a:off x="3991723" y="444359"/>
            <a:ext cx="16394203" cy="23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2719"/>
              </a:buClr>
              <a:buSzPts val="7600"/>
              <a:buFont typeface="Roboto"/>
              <a:buNone/>
            </a:pPr>
            <a:r>
              <a:rPr lang="fi-FI" sz="7600" b="1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rPr>
              <a:t>Miten </a:t>
            </a:r>
            <a:r>
              <a:rPr lang="fi-FI" sz="7600" b="1" i="0" u="none" strike="noStrike" cap="none" err="1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rPr>
              <a:t>liidiskanneri</a:t>
            </a:r>
            <a:r>
              <a:rPr lang="fi-FI" sz="7600" b="1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rPr>
              <a:t> käytännössä toimii?</a:t>
            </a: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72" name="Google Shape;72;p2">
            <a:extLst>
              <a:ext uri="{FF2B5EF4-FFF2-40B4-BE49-F238E27FC236}">
                <a16:creationId xmlns:a16="http://schemas.microsoft.com/office/drawing/2014/main" id="{C4859532-A012-6D8E-331C-C016B0BDABF8}"/>
              </a:ext>
            </a:extLst>
          </p:cNvPr>
          <p:cNvGrpSpPr/>
          <p:nvPr/>
        </p:nvGrpSpPr>
        <p:grpSpPr>
          <a:xfrm>
            <a:off x="11788879" y="2772880"/>
            <a:ext cx="799891" cy="190500"/>
            <a:chOff x="1942594" y="2781300"/>
            <a:chExt cx="799891" cy="190500"/>
          </a:xfrm>
        </p:grpSpPr>
        <p:sp>
          <p:nvSpPr>
            <p:cNvPr id="73" name="Google Shape;73;p2">
              <a:extLst>
                <a:ext uri="{FF2B5EF4-FFF2-40B4-BE49-F238E27FC236}">
                  <a16:creationId xmlns:a16="http://schemas.microsoft.com/office/drawing/2014/main" id="{5B86288D-B771-C67C-47D2-50B78A5B304E}"/>
                </a:ext>
              </a:extLst>
            </p:cNvPr>
            <p:cNvSpPr/>
            <p:nvPr/>
          </p:nvSpPr>
          <p:spPr>
            <a:xfrm>
              <a:off x="1942594" y="2781300"/>
              <a:ext cx="190450" cy="190500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ato Light"/>
                <a:buNone/>
              </a:pPr>
              <a:endParaRPr sz="36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74;p2">
              <a:extLst>
                <a:ext uri="{FF2B5EF4-FFF2-40B4-BE49-F238E27FC236}">
                  <a16:creationId xmlns:a16="http://schemas.microsoft.com/office/drawing/2014/main" id="{B96DD6D1-291A-806E-A073-4BD30CD26B6D}"/>
                </a:ext>
              </a:extLst>
            </p:cNvPr>
            <p:cNvSpPr/>
            <p:nvPr/>
          </p:nvSpPr>
          <p:spPr>
            <a:xfrm>
              <a:off x="2247315" y="2781300"/>
              <a:ext cx="190450" cy="190500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ato Light"/>
                <a:buNone/>
              </a:pPr>
              <a:endParaRPr sz="36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75;p2">
              <a:extLst>
                <a:ext uri="{FF2B5EF4-FFF2-40B4-BE49-F238E27FC236}">
                  <a16:creationId xmlns:a16="http://schemas.microsoft.com/office/drawing/2014/main" id="{7B7D1C09-53CB-130F-870D-670E14371854}"/>
                </a:ext>
              </a:extLst>
            </p:cNvPr>
            <p:cNvSpPr/>
            <p:nvPr/>
          </p:nvSpPr>
          <p:spPr>
            <a:xfrm>
              <a:off x="2552035" y="2781300"/>
              <a:ext cx="190450" cy="190500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Lato Light"/>
                <a:buNone/>
              </a:pPr>
              <a:endParaRPr sz="3600" b="0" i="0" u="none" strike="noStrike" cap="none">
                <a:solidFill>
                  <a:srgbClr val="C527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" name="Ryhmä 9">
            <a:extLst>
              <a:ext uri="{FF2B5EF4-FFF2-40B4-BE49-F238E27FC236}">
                <a16:creationId xmlns:a16="http://schemas.microsoft.com/office/drawing/2014/main" id="{56F6B952-0B48-0ED5-6163-FFCDB8BDE977}"/>
              </a:ext>
            </a:extLst>
          </p:cNvPr>
          <p:cNvGrpSpPr/>
          <p:nvPr/>
        </p:nvGrpSpPr>
        <p:grpSpPr>
          <a:xfrm>
            <a:off x="9567186" y="4012353"/>
            <a:ext cx="2455028" cy="2297233"/>
            <a:chOff x="7047651" y="4810223"/>
            <a:chExt cx="2455028" cy="2297233"/>
          </a:xfrm>
        </p:grpSpPr>
        <p:sp>
          <p:nvSpPr>
            <p:cNvPr id="3" name="Ellipsi 2">
              <a:extLst>
                <a:ext uri="{FF2B5EF4-FFF2-40B4-BE49-F238E27FC236}">
                  <a16:creationId xmlns:a16="http://schemas.microsoft.com/office/drawing/2014/main" id="{815B2AFF-B7C1-DB37-EF98-304EE16197A2}"/>
                </a:ext>
              </a:extLst>
            </p:cNvPr>
            <p:cNvSpPr/>
            <p:nvPr/>
          </p:nvSpPr>
          <p:spPr>
            <a:xfrm>
              <a:off x="7047651" y="4810223"/>
              <a:ext cx="2455028" cy="2297233"/>
            </a:xfrm>
            <a:prstGeom prst="ellipse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" name="Kuva 7" descr="Kuva, joka sisältää kohteen symboli, muotoilu&#10;&#10;Kuvaus luotu automaattisesti">
              <a:extLst>
                <a:ext uri="{FF2B5EF4-FFF2-40B4-BE49-F238E27FC236}">
                  <a16:creationId xmlns:a16="http://schemas.microsoft.com/office/drawing/2014/main" id="{5A15EE1B-0AA8-CDDE-0469-38D11EA0C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82967" y="5012456"/>
              <a:ext cx="1764282" cy="1805390"/>
            </a:xfrm>
            <a:prstGeom prst="rect">
              <a:avLst/>
            </a:prstGeom>
          </p:spPr>
        </p:pic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4F6B1D70-C876-87A2-DF7C-D10743928147}"/>
                </a:ext>
              </a:extLst>
            </p:cNvPr>
            <p:cNvSpPr/>
            <p:nvPr/>
          </p:nvSpPr>
          <p:spPr>
            <a:xfrm>
              <a:off x="7908280" y="6249188"/>
              <a:ext cx="351944" cy="415535"/>
            </a:xfrm>
            <a:prstGeom prst="rect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6" name="Kuva 5" descr="QR-koodi tasaisella täytöllä">
              <a:extLst>
                <a:ext uri="{FF2B5EF4-FFF2-40B4-BE49-F238E27FC236}">
                  <a16:creationId xmlns:a16="http://schemas.microsoft.com/office/drawing/2014/main" id="{3E33E537-F62B-654A-CFD7-67A15B5C8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01977" y="6180107"/>
              <a:ext cx="586284" cy="495219"/>
            </a:xfrm>
            <a:prstGeom prst="rect">
              <a:avLst/>
            </a:prstGeom>
          </p:spPr>
        </p:pic>
      </p:grp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F75DD9F9-8598-7A78-0AF4-3E467F4BD76F}"/>
              </a:ext>
            </a:extLst>
          </p:cNvPr>
          <p:cNvGrpSpPr/>
          <p:nvPr/>
        </p:nvGrpSpPr>
        <p:grpSpPr>
          <a:xfrm>
            <a:off x="13233506" y="7826133"/>
            <a:ext cx="2455028" cy="2297233"/>
            <a:chOff x="9008716" y="4350340"/>
            <a:chExt cx="2455028" cy="2297233"/>
          </a:xfrm>
        </p:grpSpPr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A0BE06FE-380D-4E49-1D2B-47262A3F990F}"/>
                </a:ext>
              </a:extLst>
            </p:cNvPr>
            <p:cNvSpPr/>
            <p:nvPr/>
          </p:nvSpPr>
          <p:spPr>
            <a:xfrm>
              <a:off x="9008716" y="4350340"/>
              <a:ext cx="2455028" cy="2297233"/>
            </a:xfrm>
            <a:prstGeom prst="ellipse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1" name="Kuva 10" descr="Kuva, joka sisältää kohteen teksti, Fontti, Grafiikka, symboli&#10;&#10;Kuvaus luotu automaattisesti">
              <a:extLst>
                <a:ext uri="{FF2B5EF4-FFF2-40B4-BE49-F238E27FC236}">
                  <a16:creationId xmlns:a16="http://schemas.microsoft.com/office/drawing/2014/main" id="{6650C436-EDB8-15CF-6F30-66B58BC0A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09605" y="4457762"/>
              <a:ext cx="2074167" cy="2073926"/>
            </a:xfrm>
            <a:prstGeom prst="rect">
              <a:avLst/>
            </a:prstGeom>
          </p:spPr>
        </p:pic>
        <p:pic>
          <p:nvPicPr>
            <p:cNvPr id="16" name="Kuva 15" descr="Kuva, joka sisältää kohteen teksti, Fontti, Grafiikka, symboli&#10;&#10;Kuvaus luotu automaattisesti">
              <a:extLst>
                <a:ext uri="{FF2B5EF4-FFF2-40B4-BE49-F238E27FC236}">
                  <a16:creationId xmlns:a16="http://schemas.microsoft.com/office/drawing/2014/main" id="{3BD62143-AC1D-3BD5-FFA3-7F050C677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08520" y="4457764"/>
              <a:ext cx="2074167" cy="2073926"/>
            </a:xfrm>
            <a:prstGeom prst="rect">
              <a:avLst/>
            </a:prstGeom>
          </p:spPr>
        </p:pic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CBFD24C9-2F34-FBA2-D7FD-77B1D5C80C32}"/>
              </a:ext>
            </a:extLst>
          </p:cNvPr>
          <p:cNvGrpSpPr/>
          <p:nvPr/>
        </p:nvGrpSpPr>
        <p:grpSpPr>
          <a:xfrm>
            <a:off x="16695851" y="4019065"/>
            <a:ext cx="2455028" cy="2297233"/>
            <a:chOff x="9547971" y="6860594"/>
            <a:chExt cx="2455028" cy="2297233"/>
          </a:xfrm>
        </p:grpSpPr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F0327818-FADF-E61D-69F9-A463690232AE}"/>
                </a:ext>
              </a:extLst>
            </p:cNvPr>
            <p:cNvSpPr/>
            <p:nvPr/>
          </p:nvSpPr>
          <p:spPr>
            <a:xfrm>
              <a:off x="9547971" y="6860594"/>
              <a:ext cx="2455028" cy="2297233"/>
            </a:xfrm>
            <a:prstGeom prst="ellipse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9" name="Kuva 18" descr="Esineiden Internet ääriviiva">
              <a:extLst>
                <a:ext uri="{FF2B5EF4-FFF2-40B4-BE49-F238E27FC236}">
                  <a16:creationId xmlns:a16="http://schemas.microsoft.com/office/drawing/2014/main" id="{01FC341C-4C8D-DB07-7F95-D65878B6F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074387" y="7309479"/>
              <a:ext cx="1381681" cy="1381328"/>
            </a:xfrm>
            <a:prstGeom prst="rect">
              <a:avLst/>
            </a:prstGeom>
          </p:spPr>
        </p:pic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CD4FA559-9104-2E16-C792-9EB87955E095}"/>
              </a:ext>
            </a:extLst>
          </p:cNvPr>
          <p:cNvGrpSpPr/>
          <p:nvPr/>
        </p:nvGrpSpPr>
        <p:grpSpPr>
          <a:xfrm>
            <a:off x="6064914" y="7829512"/>
            <a:ext cx="2455028" cy="2297233"/>
            <a:chOff x="7427846" y="7618443"/>
            <a:chExt cx="2455028" cy="2297233"/>
          </a:xfrm>
        </p:grpSpPr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42906C62-58DD-736F-310F-A75E31621A6A}"/>
                </a:ext>
              </a:extLst>
            </p:cNvPr>
            <p:cNvSpPr/>
            <p:nvPr/>
          </p:nvSpPr>
          <p:spPr>
            <a:xfrm>
              <a:off x="7427846" y="7618443"/>
              <a:ext cx="2455028" cy="2297233"/>
            </a:xfrm>
            <a:prstGeom prst="ellipse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Kuva 23" descr="Kuva, joka sisältää kohteen teksti, Fontti, Grafiikka, symboli&#10;&#10;Kuvaus luotu automaattisesti">
              <a:extLst>
                <a:ext uri="{FF2B5EF4-FFF2-40B4-BE49-F238E27FC236}">
                  <a16:creationId xmlns:a16="http://schemas.microsoft.com/office/drawing/2014/main" id="{33899838-5947-48C1-D536-FB52133EC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8735" y="7725865"/>
              <a:ext cx="2074167" cy="2073926"/>
            </a:xfrm>
            <a:prstGeom prst="rect">
              <a:avLst/>
            </a:prstGeom>
          </p:spPr>
        </p:pic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9EAB5665-EBC9-41C1-ECF0-9EA5B590CFEA}"/>
                </a:ext>
              </a:extLst>
            </p:cNvPr>
            <p:cNvSpPr/>
            <p:nvPr/>
          </p:nvSpPr>
          <p:spPr>
            <a:xfrm>
              <a:off x="8443200" y="8117790"/>
              <a:ext cx="495917" cy="500662"/>
            </a:xfrm>
            <a:prstGeom prst="rect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7" name="Kuva 26" descr="Kuva, joka sisältää kohteen teksti, kuvakaappaus, Fontti, Grafiikka&#10;&#10;Kuvaus luotu automaattisesti">
              <a:extLst>
                <a:ext uri="{FF2B5EF4-FFF2-40B4-BE49-F238E27FC236}">
                  <a16:creationId xmlns:a16="http://schemas.microsoft.com/office/drawing/2014/main" id="{2F5A3DC5-EDA4-40CB-CB38-D8D21712E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32430" y="7860305"/>
              <a:ext cx="719194" cy="764650"/>
            </a:xfrm>
            <a:prstGeom prst="rect">
              <a:avLst/>
            </a:prstGeom>
          </p:spPr>
        </p:pic>
      </p:grp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CBE3BAD1-A7A5-E46E-22CA-2729B5230070}"/>
              </a:ext>
            </a:extLst>
          </p:cNvPr>
          <p:cNvGrpSpPr/>
          <p:nvPr/>
        </p:nvGrpSpPr>
        <p:grpSpPr>
          <a:xfrm>
            <a:off x="20362873" y="7840518"/>
            <a:ext cx="2455028" cy="2297233"/>
            <a:chOff x="14292523" y="7295219"/>
            <a:chExt cx="2455028" cy="2297233"/>
          </a:xfrm>
        </p:grpSpPr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A9D1277A-00DE-8828-70F0-150BD2CDBB7E}"/>
                </a:ext>
              </a:extLst>
            </p:cNvPr>
            <p:cNvSpPr/>
            <p:nvPr/>
          </p:nvSpPr>
          <p:spPr>
            <a:xfrm>
              <a:off x="14292523" y="7295219"/>
              <a:ext cx="2455028" cy="2297233"/>
            </a:xfrm>
            <a:prstGeom prst="ellipse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Kuva 28" descr="Kirjoituslevy osa valittu ääriviiva">
              <a:extLst>
                <a:ext uri="{FF2B5EF4-FFF2-40B4-BE49-F238E27FC236}">
                  <a16:creationId xmlns:a16="http://schemas.microsoft.com/office/drawing/2014/main" id="{48D50B4C-8BFC-701D-78FF-1B6DD1665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643269" y="7580393"/>
              <a:ext cx="1685676" cy="1731233"/>
            </a:xfrm>
            <a:prstGeom prst="rect">
              <a:avLst/>
            </a:prstGeom>
          </p:spPr>
        </p:pic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0DC5994B-B7DD-6A82-261F-A5A8C4EB10DA}"/>
              </a:ext>
            </a:extLst>
          </p:cNvPr>
          <p:cNvGrpSpPr/>
          <p:nvPr/>
        </p:nvGrpSpPr>
        <p:grpSpPr>
          <a:xfrm>
            <a:off x="2389744" y="4015795"/>
            <a:ext cx="2455028" cy="2297233"/>
            <a:chOff x="2187477" y="4015795"/>
            <a:chExt cx="2455028" cy="2297233"/>
          </a:xfrm>
        </p:grpSpPr>
        <p:sp>
          <p:nvSpPr>
            <p:cNvPr id="4" name="Ellipsi 3">
              <a:extLst>
                <a:ext uri="{FF2B5EF4-FFF2-40B4-BE49-F238E27FC236}">
                  <a16:creationId xmlns:a16="http://schemas.microsoft.com/office/drawing/2014/main" id="{417AAD3F-6628-CF06-FA01-62820EAF2438}"/>
                </a:ext>
              </a:extLst>
            </p:cNvPr>
            <p:cNvSpPr/>
            <p:nvPr/>
          </p:nvSpPr>
          <p:spPr>
            <a:xfrm>
              <a:off x="2187477" y="4015795"/>
              <a:ext cx="2455028" cy="2297233"/>
            </a:xfrm>
            <a:prstGeom prst="ellipse">
              <a:avLst/>
            </a:prstGeom>
            <a:solidFill>
              <a:srgbClr val="C428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" name="Kuva 4" descr="Sylimikro ääriviiva">
              <a:extLst>
                <a:ext uri="{FF2B5EF4-FFF2-40B4-BE49-F238E27FC236}">
                  <a16:creationId xmlns:a16="http://schemas.microsoft.com/office/drawing/2014/main" id="{77FB5179-7802-D06F-4B67-C5359CAB0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592442" y="4370763"/>
              <a:ext cx="1658230" cy="1575412"/>
            </a:xfrm>
            <a:prstGeom prst="rect">
              <a:avLst/>
            </a:prstGeom>
          </p:spPr>
        </p:pic>
        <p:pic>
          <p:nvPicPr>
            <p:cNvPr id="31" name="Kuva 30" descr="Kuva, joka sisältää kohteen teksti, Fontti, Grafiikka, logo&#10;&#10;Kuvaus luotu automaattisesti">
              <a:extLst>
                <a:ext uri="{FF2B5EF4-FFF2-40B4-BE49-F238E27FC236}">
                  <a16:creationId xmlns:a16="http://schemas.microsoft.com/office/drawing/2014/main" id="{E79B7F18-0AD9-4AA8-E645-381539C56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962772" y="4600199"/>
              <a:ext cx="909076" cy="904990"/>
            </a:xfrm>
            <a:prstGeom prst="rect">
              <a:avLst/>
            </a:prstGeom>
          </p:spPr>
        </p:pic>
      </p:grpSp>
      <p:sp>
        <p:nvSpPr>
          <p:cNvPr id="33" name="Tekstiruutu 32">
            <a:extLst>
              <a:ext uri="{FF2B5EF4-FFF2-40B4-BE49-F238E27FC236}">
                <a16:creationId xmlns:a16="http://schemas.microsoft.com/office/drawing/2014/main" id="{808AB43D-9836-0C86-CA20-67304A1432AB}"/>
              </a:ext>
            </a:extLst>
          </p:cNvPr>
          <p:cNvSpPr txBox="1"/>
          <p:nvPr/>
        </p:nvSpPr>
        <p:spPr>
          <a:xfrm>
            <a:off x="2030885" y="6298132"/>
            <a:ext cx="357769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3200" dirty="0">
                <a:latin typeface="Roboto"/>
              </a:rPr>
              <a:t>Osallistuja ilmoittautuu tapahtumaan, tästä muodostuu osallistujaan liitettävä QR-koodi </a:t>
            </a:r>
            <a:endParaRPr lang="fi-FI" dirty="0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AD717514-E5D1-F419-6A39-FBADAA5718F8}"/>
              </a:ext>
            </a:extLst>
          </p:cNvPr>
          <p:cNvSpPr txBox="1"/>
          <p:nvPr/>
        </p:nvSpPr>
        <p:spPr>
          <a:xfrm>
            <a:off x="5378590" y="10115090"/>
            <a:ext cx="384832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3200" dirty="0">
                <a:latin typeface="Roboto"/>
              </a:rPr>
              <a:t>Näytteilleasettaja lataa sovelluksen linkin kautta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0E031F27-6DF4-FDBD-DFD1-8E3F8C5A0C40}"/>
              </a:ext>
            </a:extLst>
          </p:cNvPr>
          <p:cNvSpPr txBox="1"/>
          <p:nvPr/>
        </p:nvSpPr>
        <p:spPr>
          <a:xfrm>
            <a:off x="9213666" y="6298162"/>
            <a:ext cx="363163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3200" dirty="0">
                <a:latin typeface="Roboto"/>
              </a:rPr>
              <a:t>Tapahtumaan saapuessa osallistuja saa kaulapassin, jossa on QR-koodi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DB8FAB87-7870-B189-5924-B5F80CCBC4F3}"/>
              </a:ext>
            </a:extLst>
          </p:cNvPr>
          <p:cNvSpPr txBox="1"/>
          <p:nvPr/>
        </p:nvSpPr>
        <p:spPr>
          <a:xfrm>
            <a:off x="12593501" y="10133080"/>
            <a:ext cx="384832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3200" dirty="0">
                <a:latin typeface="Roboto"/>
              </a:rPr>
              <a:t>Näytteilleasettaja skannaa passista QR-koodin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D0408DD9-32E2-8AB4-5761-93D4F1653CC1}"/>
              </a:ext>
            </a:extLst>
          </p:cNvPr>
          <p:cNvSpPr txBox="1"/>
          <p:nvPr/>
        </p:nvSpPr>
        <p:spPr>
          <a:xfrm>
            <a:off x="16197557" y="6308891"/>
            <a:ext cx="384832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3200" dirty="0">
                <a:latin typeface="Roboto"/>
              </a:rPr>
              <a:t>Tiedot siirtyvät pilveen, josta näytteilleasettaja voi ne lukea ja hakea myöhemmin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7055FF9D-C830-07DE-5DA8-B4B29EF94B5D}"/>
              </a:ext>
            </a:extLst>
          </p:cNvPr>
          <p:cNvSpPr txBox="1"/>
          <p:nvPr/>
        </p:nvSpPr>
        <p:spPr>
          <a:xfrm>
            <a:off x="19752762" y="10111205"/>
            <a:ext cx="4086679" cy="1612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3200" dirty="0">
                <a:latin typeface="Roboto"/>
              </a:rPr>
              <a:t>Tapahtumajärjestäjä voi seurata dataa isossa kuvassa</a:t>
            </a:r>
          </a:p>
        </p:txBody>
      </p:sp>
      <p:cxnSp>
        <p:nvCxnSpPr>
          <p:cNvPr id="44" name="Yhdistin: Kaareva 43">
            <a:extLst>
              <a:ext uri="{FF2B5EF4-FFF2-40B4-BE49-F238E27FC236}">
                <a16:creationId xmlns:a16="http://schemas.microsoft.com/office/drawing/2014/main" id="{90E31278-66AA-081F-D646-F51D24BD27D0}"/>
              </a:ext>
            </a:extLst>
          </p:cNvPr>
          <p:cNvCxnSpPr/>
          <p:nvPr/>
        </p:nvCxnSpPr>
        <p:spPr>
          <a:xfrm>
            <a:off x="4848258" y="5101147"/>
            <a:ext cx="1215079" cy="3886065"/>
          </a:xfrm>
          <a:prstGeom prst="curvedConnector3">
            <a:avLst/>
          </a:prstGeom>
          <a:ln w="57150">
            <a:solidFill>
              <a:srgbClr val="00A9A8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Yhdistin: Kaareva 46">
            <a:extLst>
              <a:ext uri="{FF2B5EF4-FFF2-40B4-BE49-F238E27FC236}">
                <a16:creationId xmlns:a16="http://schemas.microsoft.com/office/drawing/2014/main" id="{FF9B2BE7-7AA6-349D-5385-FE68500EE9FA}"/>
              </a:ext>
            </a:extLst>
          </p:cNvPr>
          <p:cNvCxnSpPr>
            <a:cxnSpLocks/>
          </p:cNvCxnSpPr>
          <p:nvPr/>
        </p:nvCxnSpPr>
        <p:spPr>
          <a:xfrm flipH="1">
            <a:off x="8516708" y="5167216"/>
            <a:ext cx="1008040" cy="3721736"/>
          </a:xfrm>
          <a:prstGeom prst="curvedConnector3">
            <a:avLst/>
          </a:prstGeom>
          <a:ln w="57150">
            <a:solidFill>
              <a:srgbClr val="00A9A8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Yhdistin: Kaareva 47">
            <a:extLst>
              <a:ext uri="{FF2B5EF4-FFF2-40B4-BE49-F238E27FC236}">
                <a16:creationId xmlns:a16="http://schemas.microsoft.com/office/drawing/2014/main" id="{CA56B590-D53F-3AF0-1A0C-B2AC777F43DE}"/>
              </a:ext>
            </a:extLst>
          </p:cNvPr>
          <p:cNvCxnSpPr>
            <a:cxnSpLocks/>
          </p:cNvCxnSpPr>
          <p:nvPr/>
        </p:nvCxnSpPr>
        <p:spPr>
          <a:xfrm>
            <a:off x="12019677" y="4915208"/>
            <a:ext cx="1215079" cy="3886065"/>
          </a:xfrm>
          <a:prstGeom prst="curvedConnector3">
            <a:avLst/>
          </a:prstGeom>
          <a:ln w="57150">
            <a:solidFill>
              <a:srgbClr val="00A9A8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Yhdistin: Kaareva 48">
            <a:extLst>
              <a:ext uri="{FF2B5EF4-FFF2-40B4-BE49-F238E27FC236}">
                <a16:creationId xmlns:a16="http://schemas.microsoft.com/office/drawing/2014/main" id="{CBDEA745-5C43-954D-CC7F-DA719ED5BD79}"/>
              </a:ext>
            </a:extLst>
          </p:cNvPr>
          <p:cNvCxnSpPr>
            <a:cxnSpLocks/>
          </p:cNvCxnSpPr>
          <p:nvPr/>
        </p:nvCxnSpPr>
        <p:spPr>
          <a:xfrm flipH="1">
            <a:off x="15689207" y="5167285"/>
            <a:ext cx="1008040" cy="3721736"/>
          </a:xfrm>
          <a:prstGeom prst="curvedConnector3">
            <a:avLst/>
          </a:prstGeom>
          <a:ln w="57150">
            <a:solidFill>
              <a:srgbClr val="00A9A8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Yhdistin: Kaareva 49">
            <a:extLst>
              <a:ext uri="{FF2B5EF4-FFF2-40B4-BE49-F238E27FC236}">
                <a16:creationId xmlns:a16="http://schemas.microsoft.com/office/drawing/2014/main" id="{085C6B78-71F6-7799-4624-ACD18AAC4F1F}"/>
              </a:ext>
            </a:extLst>
          </p:cNvPr>
          <p:cNvCxnSpPr>
            <a:cxnSpLocks/>
          </p:cNvCxnSpPr>
          <p:nvPr/>
        </p:nvCxnSpPr>
        <p:spPr>
          <a:xfrm>
            <a:off x="19149654" y="5090476"/>
            <a:ext cx="1215079" cy="3886065"/>
          </a:xfrm>
          <a:prstGeom prst="curvedConnector3">
            <a:avLst/>
          </a:prstGeom>
          <a:ln w="57150">
            <a:solidFill>
              <a:srgbClr val="00A9A8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238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Marketofy Light">
      <a:dk1>
        <a:srgbClr val="91969B"/>
      </a:dk1>
      <a:lt1>
        <a:srgbClr val="FFFFFF"/>
      </a:lt1>
      <a:dk2>
        <a:srgbClr val="91969B"/>
      </a:dk2>
      <a:lt2>
        <a:srgbClr val="F6F7FA"/>
      </a:lt2>
      <a:accent1>
        <a:srgbClr val="136773"/>
      </a:accent1>
      <a:accent2>
        <a:srgbClr val="25C8B4"/>
      </a:accent2>
      <a:accent3>
        <a:srgbClr val="81DC64"/>
      </a:accent3>
      <a:accent4>
        <a:srgbClr val="FBA622"/>
      </a:accent4>
      <a:accent5>
        <a:srgbClr val="F94151"/>
      </a:accent5>
      <a:accent6>
        <a:srgbClr val="91969B"/>
      </a:accent6>
      <a:hlink>
        <a:srgbClr val="216BA9"/>
      </a:hlink>
      <a:folHlink>
        <a:srgbClr val="1FB1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438</Words>
  <Application>Microsoft Macintosh PowerPoint</Application>
  <PresentationFormat>Mukautettu</PresentationFormat>
  <Paragraphs>47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Segoe UI</vt:lpstr>
      <vt:lpstr>Roboto</vt:lpstr>
      <vt:lpstr>Lato Light</vt:lpstr>
      <vt:lpstr>Default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Elina Nordlund</dc:creator>
  <cp:lastModifiedBy>Elina Nordlund</cp:lastModifiedBy>
  <cp:revision>15</cp:revision>
  <dcterms:created xsi:type="dcterms:W3CDTF">2022-09-13T05:38:40Z</dcterms:created>
  <dcterms:modified xsi:type="dcterms:W3CDTF">2024-12-16T11:44:25Z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0x010100B177F80565AD3748A6C0347A6E218ED6</vt:lpwstr>
  </property>
</Properties>
</file>